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2"/>
  </p:notesMasterIdLst>
  <p:sldIdLst>
    <p:sldId id="256" r:id="rId3"/>
    <p:sldId id="257" r:id="rId4"/>
    <p:sldId id="258" r:id="rId5"/>
    <p:sldId id="2934" r:id="rId6"/>
    <p:sldId id="2935" r:id="rId7"/>
    <p:sldId id="2930" r:id="rId8"/>
    <p:sldId id="2775" r:id="rId9"/>
    <p:sldId id="2939" r:id="rId10"/>
    <p:sldId id="2774" r:id="rId11"/>
    <p:sldId id="2772" r:id="rId12"/>
    <p:sldId id="2779" r:id="rId13"/>
    <p:sldId id="2776" r:id="rId14"/>
    <p:sldId id="2931" r:id="rId15"/>
    <p:sldId id="2773" r:id="rId16"/>
    <p:sldId id="2778" r:id="rId17"/>
    <p:sldId id="2932" r:id="rId18"/>
    <p:sldId id="2937" r:id="rId19"/>
    <p:sldId id="2938" r:id="rId20"/>
    <p:sldId id="293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A06D15-8A2D-8285-79FA-6F54E415BF4B}" name="BRD, ABQ, EDD" initials="BAE" userId="S::ABQ.BRD@state.nm.us::e75f98cc-6e05-4314-9223-d33a540ee6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859"/>
    <a:srgbClr val="27368C"/>
    <a:srgbClr val="F28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59485" autoAdjust="0"/>
  </p:normalViewPr>
  <p:slideViewPr>
    <p:cSldViewPr snapToGrid="0">
      <p:cViewPr varScale="1">
        <p:scale>
          <a:sx n="61" d="100"/>
          <a:sy n="61" d="100"/>
        </p:scale>
        <p:origin x="6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79A35-BDEF-4005-8454-87948130AB2D}"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2D587-A613-4A19-9B4E-B61EA8466643}" type="slidenum">
              <a:rPr lang="en-US" smtClean="0"/>
              <a:t>‹#›</a:t>
            </a:fld>
            <a:endParaRPr lang="en-US"/>
          </a:p>
        </p:txBody>
      </p:sp>
    </p:spTree>
    <p:extLst>
      <p:ext uri="{BB962C8B-B14F-4D97-AF65-F5344CB8AC3E}">
        <p14:creationId xmlns:p14="http://schemas.microsoft.com/office/powerpoint/2010/main" val="210013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good afternoon, everyone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welcome to the LEADS Kick-off webinar,</a:t>
            </a:r>
          </a:p>
          <a:p>
            <a:pPr>
              <a:lnSpc>
                <a:spcPct val="107000"/>
              </a:lnSpc>
            </a:pPr>
            <a:r>
              <a:rPr lang="en-US" sz="1800" dirty="0">
                <a:solidFill>
                  <a:srgbClr val="000000"/>
                </a:solidFill>
                <a:latin typeface="Roboto"/>
                <a:ea typeface="Times New Roman" panose="02020603050405020304" pitchFamily="18" charset="0"/>
                <a:cs typeface="Times New Roman" panose="02020603050405020304" pitchFamily="18" charset="0"/>
              </a:rPr>
              <a:t>I am Jennifer Myers, community, business and Rural development Team leader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and </a:t>
            </a:r>
            <a:r>
              <a:rPr lang="en-US"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i'll</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be guiding you through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webinar today and </a:t>
            </a:r>
            <a:r>
              <a:rPr lang="en-US"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i'm</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really excited to</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kick off this leads grant cycle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fiscal year 25.  For those of you attending for that last few LEADS webinars, there should not be any surprises to the program.</a:t>
            </a: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We keep things pretty consistent from last year. For those attendees joining us for the first time, welcome! </a:t>
            </a:r>
          </a:p>
          <a:p>
            <a:pPr marL="0" marR="0">
              <a:lnSpc>
                <a:spcPct val="107000"/>
              </a:lnSpc>
              <a:spcBef>
                <a:spcPts val="0"/>
              </a:spcBef>
              <a:spcAft>
                <a:spcPts val="0"/>
              </a:spcAft>
            </a:pPr>
            <a:endPar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I want to quick run down some logistics.  We will be recording this webinar and the slide deck  will be posted on our website. </a:t>
            </a:r>
          </a:p>
          <a:p>
            <a:pPr marL="0" marR="0">
              <a:lnSpc>
                <a:spcPct val="107000"/>
              </a:lnSpc>
              <a:spcBef>
                <a:spcPts val="0"/>
              </a:spcBef>
              <a:spcAft>
                <a:spcPts val="0"/>
              </a:spcAft>
            </a:pPr>
            <a:endPar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If you have a questions during the webinar, please use the chat function and we will have some time at the end of the presentation to address. </a:t>
            </a: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For specific eligibility questions, I recommend working with your regional rep.  </a:t>
            </a:r>
          </a:p>
          <a:p>
            <a:pPr marL="0" marR="0">
              <a:lnSpc>
                <a:spcPct val="107000"/>
              </a:lnSpc>
              <a:spcBef>
                <a:spcPts val="0"/>
              </a:spcBef>
              <a:spcAft>
                <a:spcPts val="0"/>
              </a:spcAft>
            </a:pPr>
            <a:endPar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Let’s go ahead and get started.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72D587-A613-4A19-9B4E-B61EA8466643}" type="slidenum">
              <a:rPr lang="en-US" smtClean="0"/>
              <a:t>1</a:t>
            </a:fld>
            <a:endParaRPr lang="en-US"/>
          </a:p>
        </p:txBody>
      </p:sp>
    </p:spTree>
    <p:extLst>
      <p:ext uri="{BB962C8B-B14F-4D97-AF65-F5344CB8AC3E}">
        <p14:creationId xmlns:p14="http://schemas.microsoft.com/office/powerpoint/2010/main" val="10754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Now Let’s discuss eligible projects. Eligible projects  support job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creation expansion of the tax base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and or business development through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measurable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Roboto"/>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we we're looking for those that 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consistent with the economic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Plan</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for the location have a clear beginning and 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have an appropriate budget and timeline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and attract at least one of the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Following</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core economic development areas which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you all are very familiar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Tx/>
              <a:buChar char="-"/>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BR and E  </a:t>
            </a:r>
          </a:p>
          <a:p>
            <a:pPr marL="285750" marR="0" indent="-285750">
              <a:lnSpc>
                <a:spcPct val="107000"/>
              </a:lnSpc>
              <a:spcBef>
                <a:spcPts val="0"/>
              </a:spcBef>
              <a:spcAft>
                <a:spcPts val="0"/>
              </a:spcAft>
              <a:buFontTx/>
              <a:buChar char="-"/>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real estate </a:t>
            </a:r>
          </a:p>
          <a:p>
            <a:pPr marL="285750" marR="0" indent="-285750">
              <a:lnSpc>
                <a:spcPct val="107000"/>
              </a:lnSpc>
              <a:spcBef>
                <a:spcPts val="0"/>
              </a:spcBef>
              <a:spcAft>
                <a:spcPts val="0"/>
              </a:spcAft>
              <a:buFontTx/>
              <a:buChar char="-"/>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Technology</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and entrepreneurial development and</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0"/>
              </a:spcAft>
              <a:buFontTx/>
              <a:buChar char="-"/>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workforce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891C75-9E1D-4895-ACED-306461261E89}" type="slidenum">
              <a:rPr lang="en-US" smtClean="0"/>
              <a:t>10</a:t>
            </a:fld>
            <a:endParaRPr lang="en-US"/>
          </a:p>
        </p:txBody>
      </p:sp>
    </p:spTree>
    <p:extLst>
      <p:ext uri="{BB962C8B-B14F-4D97-AF65-F5344CB8AC3E}">
        <p14:creationId xmlns:p14="http://schemas.microsoft.com/office/powerpoint/2010/main" val="75797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fontAlgn="base"/>
            <a:r>
              <a:rPr lang="en-US" dirty="0"/>
              <a:t>It is important to also under the ineligible costs:  </a:t>
            </a:r>
          </a:p>
          <a:p>
            <a:pPr fontAlgn="base"/>
            <a:r>
              <a:rPr lang="en-US" dirty="0"/>
              <a:t>Printed collateral materials</a:t>
            </a:r>
          </a:p>
          <a:p>
            <a:pPr fontAlgn="base"/>
            <a:r>
              <a:rPr lang="en-US" dirty="0"/>
              <a:t>Website development or maintenance</a:t>
            </a:r>
          </a:p>
          <a:p>
            <a:pPr fontAlgn="base"/>
            <a:r>
              <a:rPr lang="en-US" dirty="0"/>
              <a:t>Professional development</a:t>
            </a:r>
          </a:p>
          <a:p>
            <a:pPr fontAlgn="base"/>
            <a:r>
              <a:rPr lang="en-US" dirty="0"/>
              <a:t>Advertising</a:t>
            </a:r>
          </a:p>
          <a:p>
            <a:pPr fontAlgn="base"/>
            <a:endParaRPr lang="en-US" dirty="0"/>
          </a:p>
          <a:p>
            <a:r>
              <a:rPr lang="en-US" dirty="0"/>
              <a:t>Again no changes from last year so no surprises </a:t>
            </a:r>
          </a:p>
        </p:txBody>
      </p:sp>
      <p:sp>
        <p:nvSpPr>
          <p:cNvPr id="4" name="Slide Number Placeholder 3"/>
          <p:cNvSpPr>
            <a:spLocks noGrp="1"/>
          </p:cNvSpPr>
          <p:nvPr>
            <p:ph type="sldNum" sz="quarter" idx="5"/>
          </p:nvPr>
        </p:nvSpPr>
        <p:spPr/>
        <p:txBody>
          <a:bodyPr/>
          <a:lstStyle/>
          <a:p>
            <a:fld id="{3A891C75-9E1D-4895-ACED-306461261E89}" type="slidenum">
              <a:rPr lang="en-US" smtClean="0"/>
              <a:t>11</a:t>
            </a:fld>
            <a:endParaRPr lang="en-US"/>
          </a:p>
        </p:txBody>
      </p:sp>
    </p:spTree>
    <p:extLst>
      <p:ext uri="{BB962C8B-B14F-4D97-AF65-F5344CB8AC3E}">
        <p14:creationId xmlns:p14="http://schemas.microsoft.com/office/powerpoint/2010/main" val="361216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consult with your Regional Rep. Some of you have gone through this process multiple times, but we like to have everyone chat with their Regional Rep about their projects to make sure that they fall within eligibility and so that they can provide the technical assistance you might need. We want you to have the best possible shot at a successful application.  Once your regional rep has confirmed eligibility, the rep will create an application in our portal for each organization.  The meeting can be virtual or in-person. They will be sending you instruction on how to login.  </a:t>
            </a:r>
          </a:p>
          <a:p>
            <a:endParaRPr lang="en-US" dirty="0"/>
          </a:p>
          <a:p>
            <a:r>
              <a:rPr lang="en-US" dirty="0"/>
              <a:t>The applications are now live and need to be Complete and submit online by 5pm, Friday, May 17, 2024	</a:t>
            </a:r>
          </a:p>
          <a:p>
            <a:r>
              <a:rPr lang="en-US" dirty="0"/>
              <a:t>PowerPoint slides for virtual presentations are due to your Regional Rep by 5pm, Friday, May 24</a:t>
            </a:r>
            <a:r>
              <a:rPr lang="en-US" baseline="30000" dirty="0"/>
              <a:t>th</a:t>
            </a:r>
            <a:r>
              <a:rPr lang="en-US" dirty="0"/>
              <a:t>, 2024</a:t>
            </a:r>
          </a:p>
          <a:p>
            <a:endParaRPr lang="en-US" dirty="0">
              <a:cs typeface="Calibri"/>
            </a:endParaRPr>
          </a:p>
        </p:txBody>
      </p:sp>
      <p:sp>
        <p:nvSpPr>
          <p:cNvPr id="4" name="Slide Number Placeholder 3"/>
          <p:cNvSpPr>
            <a:spLocks noGrp="1"/>
          </p:cNvSpPr>
          <p:nvPr>
            <p:ph type="sldNum" sz="quarter" idx="5"/>
          </p:nvPr>
        </p:nvSpPr>
        <p:spPr/>
        <p:txBody>
          <a:bodyPr/>
          <a:lstStyle/>
          <a:p>
            <a:fld id="{3A891C75-9E1D-4895-ACED-306461261E89}" type="slidenum">
              <a:rPr lang="en-US" smtClean="0"/>
              <a:t>12</a:t>
            </a:fld>
            <a:endParaRPr lang="en-US"/>
          </a:p>
        </p:txBody>
      </p:sp>
    </p:spTree>
    <p:extLst>
      <p:ext uri="{BB962C8B-B14F-4D97-AF65-F5344CB8AC3E}">
        <p14:creationId xmlns:p14="http://schemas.microsoft.com/office/powerpoint/2010/main" val="104608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5-7,  virtual presentation will be scheduled to give an overview of the proposed project for the review committee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Allow for 30-minute total presentation which includes the10-minute max slide presentation. </a:t>
            </a:r>
            <a:r>
              <a:rPr lang="en-US" sz="1200" dirty="0"/>
              <a:t>Recommended components for the presentation are Organization background, Overall budget, LEADS  budget and Scope of work</a:t>
            </a:r>
          </a:p>
          <a:p>
            <a:pPr lvl="1"/>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A891C75-9E1D-4895-ACED-306461261E89}" type="slidenum">
              <a:rPr lang="en-US" smtClean="0"/>
              <a:t>13</a:t>
            </a:fld>
            <a:endParaRPr lang="en-US"/>
          </a:p>
        </p:txBody>
      </p:sp>
    </p:spTree>
    <p:extLst>
      <p:ext uri="{BB962C8B-B14F-4D97-AF65-F5344CB8AC3E}">
        <p14:creationId xmlns:p14="http://schemas.microsoft.com/office/powerpoint/2010/main" val="23598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Georgia" panose="02040502050405020303" pitchFamily="18" charset="0"/>
              </a:rPr>
              <a:t>The LEADS grants are competitive and go through evaluation process that first includes the NMEDD staff and vol. from SBDC.  </a:t>
            </a:r>
          </a:p>
          <a:p>
            <a:r>
              <a:rPr lang="en-US" sz="1800" b="0" i="0" u="none" strike="noStrike" baseline="0" dirty="0">
                <a:solidFill>
                  <a:srgbClr val="000000"/>
                </a:solidFill>
                <a:latin typeface="Georgia" panose="02040502050405020303" pitchFamily="18" charset="0"/>
              </a:rPr>
              <a:t>•Upon completion of the presentations, the Committee will make grant award recommendations.</a:t>
            </a:r>
          </a:p>
          <a:p>
            <a:r>
              <a:rPr lang="en-US" sz="1800" b="0" i="0" u="none" strike="noStrike" baseline="0" dirty="0">
                <a:solidFill>
                  <a:srgbClr val="000000"/>
                </a:solidFill>
                <a:latin typeface="Georgia" panose="02040502050405020303" pitchFamily="18" charset="0"/>
              </a:rPr>
              <a:t>•NM EDD Office of the Secretary will make final award decisions subject to available funding.</a:t>
            </a:r>
          </a:p>
          <a:p>
            <a:pPr algn="l"/>
            <a:endParaRPr lang="en-US" sz="1800" b="0" i="0" u="none" strike="noStrike" baseline="0" dirty="0">
              <a:solidFill>
                <a:srgbClr val="000000"/>
              </a:solidFill>
              <a:latin typeface="Georgia" panose="02040502050405020303" pitchFamily="18" charset="0"/>
            </a:endParaRPr>
          </a:p>
          <a:p>
            <a:r>
              <a:rPr lang="en-US" sz="1800" b="1" i="0" u="none" strike="noStrike" baseline="0" dirty="0">
                <a:solidFill>
                  <a:srgbClr val="000000"/>
                </a:solidFill>
                <a:latin typeface="Georgia" panose="02040502050405020303" pitchFamily="18" charset="0"/>
              </a:rPr>
              <a:t>Awarded projects may begin work July 1, 2024, </a:t>
            </a:r>
            <a:r>
              <a:rPr lang="en-US" sz="1800" b="1" i="1" u="none" strike="noStrike" baseline="0" dirty="0">
                <a:solidFill>
                  <a:srgbClr val="000000"/>
                </a:solidFill>
                <a:latin typeface="Georgia" panose="02040502050405020303" pitchFamily="18" charset="0"/>
              </a:rPr>
              <a:t>or </a:t>
            </a:r>
            <a:r>
              <a:rPr lang="en-US" sz="1800" b="1" i="0" u="none" strike="noStrike" baseline="0" dirty="0">
                <a:solidFill>
                  <a:srgbClr val="000000"/>
                </a:solidFill>
                <a:latin typeface="Georgia" panose="02040502050405020303" pitchFamily="18" charset="0"/>
              </a:rPr>
              <a:t>as soon as grant agreement is fully executed</a:t>
            </a:r>
            <a:endParaRPr lang="en-US" sz="1800" b="0" i="0" u="none" strike="noStrike" baseline="0" dirty="0">
              <a:solidFill>
                <a:srgbClr val="000000"/>
              </a:solidFill>
              <a:latin typeface="Georgia" panose="02040502050405020303" pitchFamily="18" charset="0"/>
            </a:endParaRPr>
          </a:p>
          <a:p>
            <a:endParaRPr lang="en-US" sz="1800" b="0" i="0" u="none" strike="noStrike" baseline="0" dirty="0">
              <a:solidFill>
                <a:srgbClr val="000000"/>
              </a:solidFill>
              <a:latin typeface="Georgia" panose="02040502050405020303" pitchFamily="18" charset="0"/>
            </a:endParaRPr>
          </a:p>
          <a:p>
            <a:r>
              <a:rPr lang="en-US" sz="1800" b="1" i="0" u="none" strike="noStrike" baseline="0" dirty="0">
                <a:solidFill>
                  <a:srgbClr val="000000"/>
                </a:solidFill>
                <a:latin typeface="Georgia" panose="02040502050405020303" pitchFamily="18" charset="0"/>
              </a:rPr>
              <a:t>Awarded projects must be completed June 16, 2025: —final invoices and end of year reports due. </a:t>
            </a:r>
            <a:endParaRPr lang="en-US" sz="1800" b="0" i="0" u="none" strike="noStrike" baseline="0" dirty="0">
              <a:solidFill>
                <a:srgbClr val="000000"/>
              </a:solidFill>
              <a:latin typeface="Georgia" panose="02040502050405020303" pitchFamily="18" charset="0"/>
            </a:endParaRPr>
          </a:p>
          <a:p>
            <a:endParaRPr lang="en-US" sz="1800" b="0" i="0" u="none" strike="noStrike" baseline="0" dirty="0">
              <a:solidFill>
                <a:srgbClr val="000000"/>
              </a:solidFill>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3A891C75-9E1D-4895-ACED-306461261E89}" type="slidenum">
              <a:rPr lang="en-US" smtClean="0"/>
              <a:t>14</a:t>
            </a:fld>
            <a:endParaRPr lang="en-US"/>
          </a:p>
        </p:txBody>
      </p:sp>
    </p:spTree>
    <p:extLst>
      <p:ext uri="{BB962C8B-B14F-4D97-AF65-F5344CB8AC3E}">
        <p14:creationId xmlns:p14="http://schemas.microsoft.com/office/powerpoint/2010/main" val="342534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highlight of the important dates to keep in mind.  Of course all LEADS grant awards are subject to funding availability.  Entities that do not receive LEADS funding will receive assistance from their Regional Reps and NM EDD resource partners</a:t>
            </a:r>
          </a:p>
          <a:p>
            <a:r>
              <a:rPr lang="en-US" sz="1800" b="1" i="0" u="none" strike="noStrike" baseline="0" dirty="0">
                <a:solidFill>
                  <a:srgbClr val="000000"/>
                </a:solidFill>
                <a:latin typeface="Georgia" panose="02040502050405020303" pitchFamily="18" charset="0"/>
              </a:rPr>
              <a:t>June 17, 2024: </a:t>
            </a:r>
            <a:r>
              <a:rPr lang="en-US" sz="1800" b="0" i="0" u="none" strike="noStrike" baseline="0" dirty="0">
                <a:solidFill>
                  <a:srgbClr val="000000"/>
                </a:solidFill>
                <a:latin typeface="Georgia" panose="02040502050405020303" pitchFamily="18" charset="0"/>
              </a:rPr>
              <a:t>Funding recommendations will be submitted to EDD Cabinet Secretary </a:t>
            </a:r>
            <a:r>
              <a:rPr lang="en-US" sz="1800" b="0" i="0" u="none" strike="noStrike" baseline="0" dirty="0" err="1">
                <a:solidFill>
                  <a:srgbClr val="000000"/>
                </a:solidFill>
                <a:latin typeface="Georgia" panose="02040502050405020303" pitchFamily="18" charset="0"/>
              </a:rPr>
              <a:t>forconsideration</a:t>
            </a:r>
            <a:r>
              <a:rPr lang="en-US" sz="1800" b="0" i="0" u="none" strike="noStrike" baseline="0" dirty="0">
                <a:solidFill>
                  <a:srgbClr val="000000"/>
                </a:solidFill>
                <a:latin typeface="Georgia" panose="02040502050405020303" pitchFamily="18" charset="0"/>
              </a:rPr>
              <a:t> and final decision. </a:t>
            </a:r>
          </a:p>
          <a:p>
            <a:r>
              <a:rPr lang="en-US" sz="1800" b="1" i="0" u="none" strike="noStrike" baseline="0" dirty="0">
                <a:solidFill>
                  <a:srgbClr val="000000"/>
                </a:solidFill>
                <a:latin typeface="Georgia" panose="02040502050405020303" pitchFamily="18" charset="0"/>
              </a:rPr>
              <a:t>Week of June 17: </a:t>
            </a:r>
            <a:r>
              <a:rPr lang="en-US" sz="1800" b="0" i="0" u="none" strike="noStrike" baseline="0" dirty="0">
                <a:solidFill>
                  <a:srgbClr val="000000"/>
                </a:solidFill>
                <a:latin typeface="Georgia" panose="02040502050405020303" pitchFamily="18" charset="0"/>
              </a:rPr>
              <a:t>Notices of award or denial, grant agreements and award packets will be sent </a:t>
            </a:r>
            <a:r>
              <a:rPr lang="en-US" sz="1800" b="0" i="0" u="none" strike="noStrike" baseline="0" dirty="0" err="1">
                <a:solidFill>
                  <a:srgbClr val="000000"/>
                </a:solidFill>
                <a:latin typeface="Georgia" panose="02040502050405020303" pitchFamily="18" charset="0"/>
              </a:rPr>
              <a:t>outvia</a:t>
            </a:r>
            <a:r>
              <a:rPr lang="en-US" sz="1800" b="0" i="0" u="none" strike="noStrike" baseline="0" dirty="0">
                <a:solidFill>
                  <a:srgbClr val="000000"/>
                </a:solidFill>
                <a:latin typeface="Georgia" panose="02040502050405020303" pitchFamily="18" charset="0"/>
              </a:rPr>
              <a:t> the Regional Reps. </a:t>
            </a:r>
            <a:endParaRPr lang="en-US" dirty="0"/>
          </a:p>
        </p:txBody>
      </p:sp>
      <p:sp>
        <p:nvSpPr>
          <p:cNvPr id="4" name="Slide Number Placeholder 3"/>
          <p:cNvSpPr>
            <a:spLocks noGrp="1"/>
          </p:cNvSpPr>
          <p:nvPr>
            <p:ph type="sldNum" sz="quarter" idx="5"/>
          </p:nvPr>
        </p:nvSpPr>
        <p:spPr/>
        <p:txBody>
          <a:bodyPr/>
          <a:lstStyle/>
          <a:p>
            <a:fld id="{3A891C75-9E1D-4895-ACED-306461261E89}" type="slidenum">
              <a:rPr lang="en-US" smtClean="0"/>
              <a:t>15</a:t>
            </a:fld>
            <a:endParaRPr lang="en-US"/>
          </a:p>
        </p:txBody>
      </p:sp>
    </p:spTree>
    <p:extLst>
      <p:ext uri="{BB962C8B-B14F-4D97-AF65-F5344CB8AC3E}">
        <p14:creationId xmlns:p14="http://schemas.microsoft.com/office/powerpoint/2010/main" val="6889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those organizations that were awarded LEADS in FY24, final invoices and final reports are due on June 16</a:t>
            </a:r>
            <a:r>
              <a:rPr lang="en-US" baseline="30000" dirty="0"/>
              <a:t>th</a:t>
            </a:r>
            <a:r>
              <a:rPr lang="en-US" dirty="0"/>
              <a:t>.  Once again the report will all done through the portal. The last bullet is important, make sure to reach out to your reps to close out the FY24 LEADS project when complete.  </a:t>
            </a:r>
          </a:p>
        </p:txBody>
      </p:sp>
      <p:sp>
        <p:nvSpPr>
          <p:cNvPr id="4" name="Slide Number Placeholder 3"/>
          <p:cNvSpPr>
            <a:spLocks noGrp="1"/>
          </p:cNvSpPr>
          <p:nvPr>
            <p:ph type="sldNum" sz="quarter" idx="5"/>
          </p:nvPr>
        </p:nvSpPr>
        <p:spPr/>
        <p:txBody>
          <a:bodyPr/>
          <a:lstStyle/>
          <a:p>
            <a:fld id="{3A891C75-9E1D-4895-ACED-306461261E89}" type="slidenum">
              <a:rPr lang="en-US" smtClean="0"/>
              <a:t>16</a:t>
            </a:fld>
            <a:endParaRPr lang="en-US"/>
          </a:p>
        </p:txBody>
      </p:sp>
    </p:spTree>
    <p:extLst>
      <p:ext uri="{BB962C8B-B14F-4D97-AF65-F5344CB8AC3E}">
        <p14:creationId xmlns:p14="http://schemas.microsoft.com/office/powerpoint/2010/main" val="163312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switch gears and discuss the upcoming Certified Econ. Deve. Org. Here is a list of the key dates directly from the Cert. EDO manual.  </a:t>
            </a:r>
          </a:p>
          <a:p>
            <a:r>
              <a:rPr lang="en-US" dirty="0"/>
              <a:t>Applications open and the Kickoff  webinar is June 27</a:t>
            </a:r>
            <a:r>
              <a:rPr lang="en-US" baseline="30000" dirty="0"/>
              <a:t>th</a:t>
            </a:r>
            <a:r>
              <a:rPr lang="en-US" dirty="0"/>
              <a:t> – once again invites are through your local rep.</a:t>
            </a:r>
          </a:p>
          <a:p>
            <a:r>
              <a:rPr lang="en-US" dirty="0"/>
              <a:t>Applications are due July 19</a:t>
            </a:r>
            <a:r>
              <a:rPr lang="en-US" baseline="30000" dirty="0"/>
              <a:t>th</a:t>
            </a:r>
            <a:r>
              <a:rPr lang="en-US" dirty="0"/>
              <a:t> </a:t>
            </a:r>
          </a:p>
          <a:p>
            <a:r>
              <a:rPr lang="en-US" dirty="0"/>
              <a:t>Site visit will start at the end of July and notifications will be sent by the end of August.  </a:t>
            </a:r>
          </a:p>
          <a:p>
            <a:r>
              <a:rPr lang="en-US" dirty="0"/>
              <a:t>I am in the process of updating the website.  </a:t>
            </a:r>
          </a:p>
        </p:txBody>
      </p:sp>
      <p:sp>
        <p:nvSpPr>
          <p:cNvPr id="4" name="Slide Number Placeholder 3"/>
          <p:cNvSpPr>
            <a:spLocks noGrp="1"/>
          </p:cNvSpPr>
          <p:nvPr>
            <p:ph type="sldNum" sz="quarter" idx="5"/>
          </p:nvPr>
        </p:nvSpPr>
        <p:spPr/>
        <p:txBody>
          <a:bodyPr/>
          <a:lstStyle/>
          <a:p>
            <a:fld id="{3872D587-A613-4A19-9B4E-B61EA8466643}" type="slidenum">
              <a:rPr lang="en-US" smtClean="0"/>
              <a:t>17</a:t>
            </a:fld>
            <a:endParaRPr lang="en-US"/>
          </a:p>
        </p:txBody>
      </p:sp>
    </p:spTree>
    <p:extLst>
      <p:ext uri="{BB962C8B-B14F-4D97-AF65-F5344CB8AC3E}">
        <p14:creationId xmlns:p14="http://schemas.microsoft.com/office/powerpoint/2010/main" val="1772769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previous Cert. EDOs, the final report will be available the month of June.  The reps. Will be sending out instructions on how to submit the report.  </a:t>
            </a:r>
          </a:p>
        </p:txBody>
      </p:sp>
      <p:sp>
        <p:nvSpPr>
          <p:cNvPr id="4" name="Slide Number Placeholder 3"/>
          <p:cNvSpPr>
            <a:spLocks noGrp="1"/>
          </p:cNvSpPr>
          <p:nvPr>
            <p:ph type="sldNum" sz="quarter" idx="5"/>
          </p:nvPr>
        </p:nvSpPr>
        <p:spPr/>
        <p:txBody>
          <a:bodyPr/>
          <a:lstStyle/>
          <a:p>
            <a:fld id="{3872D587-A613-4A19-9B4E-B61EA8466643}" type="slidenum">
              <a:rPr lang="en-US" smtClean="0"/>
              <a:t>18</a:t>
            </a:fld>
            <a:endParaRPr lang="en-US"/>
          </a:p>
        </p:txBody>
      </p:sp>
    </p:spTree>
    <p:extLst>
      <p:ext uri="{BB962C8B-B14F-4D97-AF65-F5344CB8AC3E}">
        <p14:creationId xmlns:p14="http://schemas.microsoft.com/office/powerpoint/2010/main" val="1761301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 want to thank you for time and attendance.  I will see if there are any questions I can answer.  </a:t>
            </a:r>
          </a:p>
        </p:txBody>
      </p:sp>
      <p:sp>
        <p:nvSpPr>
          <p:cNvPr id="4" name="Slide Number Placeholder 3"/>
          <p:cNvSpPr>
            <a:spLocks noGrp="1"/>
          </p:cNvSpPr>
          <p:nvPr>
            <p:ph type="sldNum" sz="quarter" idx="10"/>
          </p:nvPr>
        </p:nvSpPr>
        <p:spPr/>
        <p:txBody>
          <a:bodyPr/>
          <a:lstStyle/>
          <a:p>
            <a:fld id="{6EAEED98-08E4-48B0-A36E-DF261426ABBA}" type="slidenum">
              <a:rPr lang="en-US" smtClean="0"/>
              <a:t>19</a:t>
            </a:fld>
            <a:endParaRPr lang="en-US" dirty="0"/>
          </a:p>
        </p:txBody>
      </p:sp>
    </p:spTree>
    <p:extLst>
      <p:ext uri="{BB962C8B-B14F-4D97-AF65-F5344CB8AC3E}">
        <p14:creationId xmlns:p14="http://schemas.microsoft.com/office/powerpoint/2010/main" val="57157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recognize our fearless leaders.  A little smaller slide from last year.  Mark Roper is the department’s Acting Cabinet Secretary and Deputy Division Director, Sara Gutierrez.</a:t>
            </a:r>
          </a:p>
          <a:p>
            <a:r>
              <a:rPr lang="en-US" dirty="0"/>
              <a:t>We hope to add a few more folks to this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2D587-A613-4A19-9B4E-B61EA8466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2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keep in mind the EDD’s mission.  </a:t>
            </a:r>
          </a:p>
        </p:txBody>
      </p:sp>
      <p:sp>
        <p:nvSpPr>
          <p:cNvPr id="4" name="Slide Number Placeholder 3"/>
          <p:cNvSpPr>
            <a:spLocks noGrp="1"/>
          </p:cNvSpPr>
          <p:nvPr>
            <p:ph type="sldNum" sz="quarter" idx="5"/>
          </p:nvPr>
        </p:nvSpPr>
        <p:spPr/>
        <p:txBody>
          <a:bodyPr/>
          <a:lstStyle/>
          <a:p>
            <a:fld id="{3872D587-A613-4A19-9B4E-B61EA8466643}" type="slidenum">
              <a:rPr lang="en-US" smtClean="0"/>
              <a:t>3</a:t>
            </a:fld>
            <a:endParaRPr lang="en-US"/>
          </a:p>
        </p:txBody>
      </p:sp>
    </p:spTree>
    <p:extLst>
      <p:ext uri="{BB962C8B-B14F-4D97-AF65-F5344CB8AC3E}">
        <p14:creationId xmlns:p14="http://schemas.microsoft.com/office/powerpoint/2010/main" val="246332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mentioned the various programs that make up NM EDD.  Hopefully everyone on this call knows who their Community Business and Rural Development point of contact is within your region.  If not, please reach out to me directly.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JTIP and LEDA they are the premier department programs.  Mainstreet are constantly working with communities and administering their grant programs.   We are working with the Trade Alliance to administer the STEP program. The Office of Strategy, Science &amp; Technology is expanding.  Currently, we have two job offers extended to add to the team.  We hope to announce soon a new</a:t>
            </a:r>
            <a:r>
              <a:rPr lang="en-US" b="0" i="0" dirty="0">
                <a:solidFill>
                  <a:srgbClr val="242424"/>
                </a:solidFill>
                <a:effectLst/>
                <a:highlight>
                  <a:srgbClr val="FFFFFF"/>
                </a:highlight>
                <a:latin typeface="Calibri" panose="020F0502020204030204" pitchFamily="34" charset="0"/>
              </a:rPr>
              <a:t> </a:t>
            </a:r>
            <a:r>
              <a:rPr lang="en-US" b="1" i="0" dirty="0">
                <a:solidFill>
                  <a:srgbClr val="242424"/>
                </a:solidFill>
                <a:effectLst/>
                <a:highlight>
                  <a:srgbClr val="FFFFFF"/>
                </a:highlight>
                <a:latin typeface="Calibri" panose="020F0502020204030204" pitchFamily="34" charset="0"/>
              </a:rPr>
              <a:t>Office of Strategy, Science and Technology Program Coordinator and the </a:t>
            </a:r>
            <a:r>
              <a:rPr lang="en-US" b="0" i="0" dirty="0">
                <a:solidFill>
                  <a:srgbClr val="242424"/>
                </a:solidFill>
                <a:effectLst/>
                <a:highlight>
                  <a:srgbClr val="FFFFFF"/>
                </a:highlight>
                <a:latin typeface="Calibri" panose="020F0502020204030204" pitchFamily="34" charset="0"/>
              </a:rPr>
              <a:t>Entrepreneurship Coordinator. So Stay tuned </a:t>
            </a:r>
            <a:endParaRPr lang="en-US" dirty="0"/>
          </a:p>
        </p:txBody>
      </p:sp>
      <p:sp>
        <p:nvSpPr>
          <p:cNvPr id="4" name="Slide Number Placeholder 3"/>
          <p:cNvSpPr>
            <a:spLocks noGrp="1"/>
          </p:cNvSpPr>
          <p:nvPr>
            <p:ph type="sldNum" sz="quarter" idx="5"/>
          </p:nvPr>
        </p:nvSpPr>
        <p:spPr/>
        <p:txBody>
          <a:bodyPr/>
          <a:lstStyle/>
          <a:p>
            <a:fld id="{3872D587-A613-4A19-9B4E-B61EA8466643}" type="slidenum">
              <a:rPr lang="en-US" smtClean="0"/>
              <a:t>4</a:t>
            </a:fld>
            <a:endParaRPr lang="en-US"/>
          </a:p>
        </p:txBody>
      </p:sp>
    </p:spTree>
    <p:extLst>
      <p:ext uri="{BB962C8B-B14F-4D97-AF65-F5344CB8AC3E}">
        <p14:creationId xmlns:p14="http://schemas.microsoft.com/office/powerpoint/2010/main" val="261527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other divisions within our department.  Film is on track to have one of the biggest years on record despite the strike and there are no signs of slowing down.  </a:t>
            </a:r>
          </a:p>
          <a:p>
            <a:r>
              <a:rPr lang="en-US" dirty="0"/>
              <a:t>With the success of Oppenheimer., has generated quick a bit of interest in NM.  Oppenheimer was features on the cover of Variety Magazine. This last legis. session ORD received $10M for additional grant funding.  </a:t>
            </a:r>
          </a:p>
          <a:p>
            <a:r>
              <a:rPr lang="en-US" dirty="0"/>
              <a:t>Those are the quick highlights</a:t>
            </a:r>
          </a:p>
          <a:p>
            <a:endParaRPr lang="en-US" dirty="0"/>
          </a:p>
          <a:p>
            <a:r>
              <a:rPr lang="en-US" dirty="0"/>
              <a:t> </a:t>
            </a:r>
          </a:p>
        </p:txBody>
      </p:sp>
      <p:sp>
        <p:nvSpPr>
          <p:cNvPr id="4" name="Slide Number Placeholder 3"/>
          <p:cNvSpPr>
            <a:spLocks noGrp="1"/>
          </p:cNvSpPr>
          <p:nvPr>
            <p:ph type="sldNum" sz="quarter" idx="5"/>
          </p:nvPr>
        </p:nvSpPr>
        <p:spPr/>
        <p:txBody>
          <a:bodyPr/>
          <a:lstStyle/>
          <a:p>
            <a:fld id="{3872D587-A613-4A19-9B4E-B61EA8466643}" type="slidenum">
              <a:rPr lang="en-US" smtClean="0"/>
              <a:t>5</a:t>
            </a:fld>
            <a:endParaRPr lang="en-US"/>
          </a:p>
        </p:txBody>
      </p:sp>
    </p:spTree>
    <p:extLst>
      <p:ext uri="{BB962C8B-B14F-4D97-AF65-F5344CB8AC3E}">
        <p14:creationId xmlns:p14="http://schemas.microsoft.com/office/powerpoint/2010/main" val="35308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thing to get out of this webinar is to reach out to your local rep to discuss LEADS projects and eligibility.  We are now fully staffed and have 2 reps per region with the exception of region 4.  </a:t>
            </a:r>
          </a:p>
        </p:txBody>
      </p:sp>
      <p:sp>
        <p:nvSpPr>
          <p:cNvPr id="4" name="Slide Number Placeholder 3"/>
          <p:cNvSpPr>
            <a:spLocks noGrp="1"/>
          </p:cNvSpPr>
          <p:nvPr>
            <p:ph type="sldNum" sz="quarter" idx="5"/>
          </p:nvPr>
        </p:nvSpPr>
        <p:spPr/>
        <p:txBody>
          <a:bodyPr/>
          <a:lstStyle/>
          <a:p>
            <a:fld id="{3872D587-A613-4A19-9B4E-B61EA8466643}" type="slidenum">
              <a:rPr lang="en-US" smtClean="0"/>
              <a:t>6</a:t>
            </a:fld>
            <a:endParaRPr lang="en-US"/>
          </a:p>
        </p:txBody>
      </p:sp>
    </p:spTree>
    <p:extLst>
      <p:ext uri="{BB962C8B-B14F-4D97-AF65-F5344CB8AC3E}">
        <p14:creationId xmlns:p14="http://schemas.microsoft.com/office/powerpoint/2010/main" val="337061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i'm</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going to go through a</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 </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overview of the program itself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and the eligibility requirements.  Most of the registered attendees are familiar with the program, so I will give a quick refresher.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t>LEADS is the Local Economic Assistance and Development Support program. LEADS supports and encourages New Mexico communities in their efforts to create jobs with an emphasis on the importance of recruitment, retention and expansion, and start-up activities. The needs of each community determines how these activities might be tools for job creation.</a:t>
            </a:r>
            <a:r>
              <a:rPr lang="en-US" dirty="0"/>
              <a:t> LEADS grants are used for short-term economic development projects that produce outcomes and range from $5,000 to $25,000.</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grants provided through LEADS are intended to create wealth in New Mexico through job creation, development of the tax base, and to provide incentives for business development. </a:t>
            </a:r>
          </a:p>
          <a:p>
            <a:endParaRPr lang="en-US" sz="1200" dirty="0">
              <a:cs typeface="Calibri"/>
            </a:endParaRPr>
          </a:p>
          <a:p>
            <a:r>
              <a:rPr lang="en-US" dirty="0"/>
              <a:t>The objectives for LEADS are:</a:t>
            </a:r>
          </a:p>
          <a:p>
            <a:r>
              <a:rPr lang="en-US" dirty="0"/>
              <a:t>1 Recruitment, retention and expansion, or creation of jobs in economic-base businesses</a:t>
            </a:r>
          </a:p>
          <a:p>
            <a:r>
              <a:rPr lang="en-US" dirty="0"/>
              <a:t>2. Development of tax base—more jobs means more revenue to communities in the form of property and sales taxes, which means enhances government-funded services such as roads, libraries and community centers</a:t>
            </a:r>
          </a:p>
          <a:p>
            <a:r>
              <a:rPr lang="en-US" dirty="0"/>
              <a:t>3. Business Development—support for start-ups through network development, technical assistance, training and marketing to start and grow economic-base businesses</a:t>
            </a:r>
          </a:p>
          <a:p>
            <a:r>
              <a:rPr lang="en-US" sz="1800" b="0" i="0" u="none" strike="noStrike" baseline="0" dirty="0">
                <a:solidFill>
                  <a:srgbClr val="000000"/>
                </a:solidFill>
              </a:rPr>
              <a:t>Every LEADS application will be evaluated based on these objectives. </a:t>
            </a:r>
            <a:endParaRPr lang="en-US" dirty="0"/>
          </a:p>
        </p:txBody>
      </p:sp>
      <p:sp>
        <p:nvSpPr>
          <p:cNvPr id="4" name="Slide Number Placeholder 3"/>
          <p:cNvSpPr>
            <a:spLocks noGrp="1"/>
          </p:cNvSpPr>
          <p:nvPr>
            <p:ph type="sldNum" sz="quarter" idx="5"/>
          </p:nvPr>
        </p:nvSpPr>
        <p:spPr/>
        <p:txBody>
          <a:bodyPr/>
          <a:lstStyle/>
          <a:p>
            <a:fld id="{3A891C75-9E1D-4895-ACED-306461261E89}" type="slidenum">
              <a:rPr lang="en-US" smtClean="0"/>
              <a:t>7</a:t>
            </a:fld>
            <a:endParaRPr lang="en-US"/>
          </a:p>
        </p:txBody>
      </p:sp>
    </p:spTree>
    <p:extLst>
      <p:ext uri="{BB962C8B-B14F-4D97-AF65-F5344CB8AC3E}">
        <p14:creationId xmlns:p14="http://schemas.microsoft.com/office/powerpoint/2010/main" val="126119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gn="l"/>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Let’s discuss the entities that may apply for LEADS </a:t>
            </a:r>
          </a:p>
          <a:p>
            <a:r>
              <a:rPr lang="en-US" sz="1800" b="0" i="0" u="none" strike="noStrike" baseline="0" dirty="0">
                <a:solidFill>
                  <a:srgbClr val="000000"/>
                </a:solidFill>
                <a:latin typeface="Georgia" panose="02040502050405020303" pitchFamily="18" charset="0"/>
              </a:rPr>
              <a:t> They Are part of an economic development effort that includes both public and private participation and can demonstrate their capacity to facilitate economic growth.</a:t>
            </a:r>
          </a:p>
          <a:p>
            <a:r>
              <a:rPr lang="en-US" sz="1800" b="0" i="0" u="none" strike="noStrike" baseline="0" dirty="0">
                <a:solidFill>
                  <a:srgbClr val="000000"/>
                </a:solidFill>
                <a:latin typeface="Georgia" panose="02040502050405020303" pitchFamily="18" charset="0"/>
              </a:rPr>
              <a:t>•Have an up-to-date community economic development plan and a marketing plan that supports business development and job growth.</a:t>
            </a:r>
          </a:p>
          <a:p>
            <a:r>
              <a:rPr lang="en-US" sz="1800" b="0" i="0" u="none" strike="noStrike" baseline="0" dirty="0">
                <a:solidFill>
                  <a:srgbClr val="000000"/>
                </a:solidFill>
                <a:latin typeface="Georgia" panose="02040502050405020303" pitchFamily="18" charset="0"/>
              </a:rPr>
              <a:t>•Have adopted by local ordinance the Local Economic Development Act (LEDA), and, ideally, a Local Option Gross Receipts Tax (LOGRT) for economic development or other economic development financing tools have been adopted in your service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again, if you are not sure of eligibility please reach out to your local rep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891C75-9E1D-4895-ACED-306461261E89}" type="slidenum">
              <a:rPr lang="en-US" smtClean="0"/>
              <a:t>8</a:t>
            </a:fld>
            <a:endParaRPr lang="en-US"/>
          </a:p>
        </p:txBody>
      </p:sp>
    </p:spTree>
    <p:extLst>
      <p:ext uri="{BB962C8B-B14F-4D97-AF65-F5344CB8AC3E}">
        <p14:creationId xmlns:p14="http://schemas.microsoft.com/office/powerpoint/2010/main" val="243253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Incorporated municipalities and counties, to include Native American tribal entities, </a:t>
            </a:r>
            <a:r>
              <a:rPr lang="en-US" sz="1800" b="0" i="0" u="none" strike="noStrike" baseline="0" dirty="0" err="1">
                <a:solidFill>
                  <a:srgbClr val="000000"/>
                </a:solidFill>
                <a:latin typeface="Georgia" panose="02040502050405020303" pitchFamily="18" charset="0"/>
              </a:rPr>
              <a:t>areeligible</a:t>
            </a:r>
            <a:r>
              <a:rPr lang="en-US" sz="1800" b="0" i="0" u="none" strike="noStrike" baseline="0" dirty="0">
                <a:solidFill>
                  <a:srgbClr val="000000"/>
                </a:solidFill>
                <a:latin typeface="Georgia" panose="02040502050405020303" pitchFamily="18" charset="0"/>
              </a:rPr>
              <a:t> to apply for LEADS.</a:t>
            </a:r>
          </a:p>
          <a:p>
            <a:r>
              <a:rPr lang="en-US" sz="1800" b="0" i="0" u="none" strike="noStrike" baseline="0" dirty="0">
                <a:solidFill>
                  <a:srgbClr val="000000"/>
                </a:solidFill>
                <a:latin typeface="Georgia" panose="02040502050405020303" pitchFamily="18" charset="0"/>
              </a:rPr>
              <a:t>•Community stakeholder organizations may apply for LEADS if the organization has a not for profit presences in NM for at least one year. (i.e., Economic Development Organization, Chamber of Commerce, workforce organization, or business association.)</a:t>
            </a:r>
          </a:p>
          <a:p>
            <a:r>
              <a:rPr lang="en-US" sz="1800" b="0" i="0" u="none" strike="noStrike" baseline="0" dirty="0">
                <a:solidFill>
                  <a:srgbClr val="000000"/>
                </a:solidFill>
                <a:latin typeface="Georgia" panose="02040502050405020303" pitchFamily="18" charset="0"/>
              </a:rPr>
              <a:t>•All applicants must be auditable and eligible to receive state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again, if you are not sure of eligibility please reach out to your local rep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891C75-9E1D-4895-ACED-306461261E89}" type="slidenum">
              <a:rPr lang="en-US" smtClean="0"/>
              <a:t>9</a:t>
            </a:fld>
            <a:endParaRPr lang="en-US"/>
          </a:p>
        </p:txBody>
      </p:sp>
    </p:spTree>
    <p:extLst>
      <p:ext uri="{BB962C8B-B14F-4D97-AF65-F5344CB8AC3E}">
        <p14:creationId xmlns:p14="http://schemas.microsoft.com/office/powerpoint/2010/main" val="171662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C2859"/>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2C4DAA-6115-4487-901B-ED93A3B0F0C3}"/>
              </a:ext>
            </a:extLst>
          </p:cNvPr>
          <p:cNvSpPr/>
          <p:nvPr userDrawn="1"/>
        </p:nvSpPr>
        <p:spPr>
          <a:xfrm>
            <a:off x="0" y="0"/>
            <a:ext cx="12192000" cy="1511300"/>
          </a:xfrm>
          <a:prstGeom prst="rect">
            <a:avLst/>
          </a:prstGeom>
          <a:solidFill>
            <a:srgbClr val="2736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EB670E0-F1FA-43B3-9402-F0084CAE41EA}"/>
              </a:ext>
            </a:extLst>
          </p:cNvPr>
          <p:cNvCxnSpPr/>
          <p:nvPr userDrawn="1"/>
        </p:nvCxnSpPr>
        <p:spPr>
          <a:xfrm>
            <a:off x="0" y="93502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21AD02-92F8-491D-8C48-32AD60AE4C26}"/>
              </a:ext>
            </a:extLst>
          </p:cNvPr>
          <p:cNvCxnSpPr>
            <a:cxnSpLocks/>
          </p:cNvCxnSpPr>
          <p:nvPr userDrawn="1"/>
        </p:nvCxnSpPr>
        <p:spPr>
          <a:xfrm>
            <a:off x="0" y="1511300"/>
            <a:ext cx="1219200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E644E12-1E56-40B3-A175-59AC9FB4E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7000" y="0"/>
            <a:ext cx="4318000" cy="1511300"/>
          </a:xfrm>
          <a:prstGeom prst="rect">
            <a:avLst/>
          </a:prstGeom>
        </p:spPr>
      </p:pic>
    </p:spTree>
    <p:extLst>
      <p:ext uri="{BB962C8B-B14F-4D97-AF65-F5344CB8AC3E}">
        <p14:creationId xmlns:p14="http://schemas.microsoft.com/office/powerpoint/2010/main" val="348917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A53F-7AD3-44F6-8DD9-5EFCEB189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BD5C9-07B1-4738-9DBE-A548CCDCA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41902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7721-C375-4238-B6A0-215C42B49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0DCD57EF-67D8-4DD9-A675-DD0FAAE4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F54D7-8BA4-4973-8FBC-E4F52B717D99}" type="datetimeFigureOut">
              <a:rPr lang="en-US" smtClean="0"/>
              <a:t>4/26/2024</a:t>
            </a:fld>
            <a:endParaRPr lang="en-US"/>
          </a:p>
        </p:txBody>
      </p:sp>
      <p:sp>
        <p:nvSpPr>
          <p:cNvPr id="5" name="Footer Placeholder 4">
            <a:extLst>
              <a:ext uri="{FF2B5EF4-FFF2-40B4-BE49-F238E27FC236}">
                <a16:creationId xmlns:a16="http://schemas.microsoft.com/office/drawing/2014/main" id="{2082DDAA-A589-41F9-88AD-CCF97D207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DA9940-1157-4692-8D7B-C1757E3A4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7614C-CC30-43FD-B7C0-BED539B2FE86}" type="slidenum">
              <a:rPr lang="en-US" smtClean="0"/>
              <a:t>‹#›</a:t>
            </a:fld>
            <a:endParaRPr lang="en-US"/>
          </a:p>
        </p:txBody>
      </p:sp>
    </p:spTree>
    <p:extLst>
      <p:ext uri="{BB962C8B-B14F-4D97-AF65-F5344CB8AC3E}">
        <p14:creationId xmlns:p14="http://schemas.microsoft.com/office/powerpoint/2010/main" val="16808194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C000"/>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C2859"/>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B94D3A-99CE-4769-99E5-B55810BB4C22}"/>
              </a:ext>
            </a:extLst>
          </p:cNvPr>
          <p:cNvSpPr/>
          <p:nvPr userDrawn="1"/>
        </p:nvSpPr>
        <p:spPr>
          <a:xfrm>
            <a:off x="0" y="0"/>
            <a:ext cx="12192000" cy="1511300"/>
          </a:xfrm>
          <a:prstGeom prst="rect">
            <a:avLst/>
          </a:prstGeom>
          <a:solidFill>
            <a:srgbClr val="2736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D48D7F88-F818-4379-8B87-D1EAFCFDAC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93F90D-DF70-4495-8B80-87D36804A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2C811867-D82C-408A-8FE6-A1AF0A3F681D}"/>
              </a:ext>
            </a:extLst>
          </p:cNvPr>
          <p:cNvCxnSpPr>
            <a:cxnSpLocks/>
          </p:cNvCxnSpPr>
          <p:nvPr userDrawn="1"/>
        </p:nvCxnSpPr>
        <p:spPr>
          <a:xfrm>
            <a:off x="0" y="1511300"/>
            <a:ext cx="1219200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9FD5712-B303-4585-8675-80C6B91C7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2759" y="205373"/>
            <a:ext cx="3144444" cy="1100555"/>
          </a:xfrm>
          <a:prstGeom prst="rect">
            <a:avLst/>
          </a:prstGeom>
        </p:spPr>
      </p:pic>
    </p:spTree>
    <p:extLst>
      <p:ext uri="{BB962C8B-B14F-4D97-AF65-F5344CB8AC3E}">
        <p14:creationId xmlns:p14="http://schemas.microsoft.com/office/powerpoint/2010/main" val="3207526741"/>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C000"/>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FFC000"/>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FFC000"/>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d.newmexico.gov/community-development/lead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ennifer.myers@edd.nm.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5D2575-53D3-4613-A27E-7840015E5EF8}"/>
              </a:ext>
            </a:extLst>
          </p:cNvPr>
          <p:cNvSpPr>
            <a:spLocks noGrp="1"/>
          </p:cNvSpPr>
          <p:nvPr>
            <p:ph type="subTitle" idx="4294967295"/>
          </p:nvPr>
        </p:nvSpPr>
        <p:spPr>
          <a:xfrm>
            <a:off x="1164237" y="2462785"/>
            <a:ext cx="9144000" cy="1655762"/>
          </a:xfrm>
          <a:prstGeom prst="rect">
            <a:avLst/>
          </a:prstGeom>
        </p:spPr>
        <p:txBody>
          <a:bodyPr/>
          <a:lstStyle/>
          <a:p>
            <a:pPr algn="ctr" defTabSz="866943" fontAlgn="base">
              <a:spcAft>
                <a:spcPct val="0"/>
              </a:spcAft>
              <a:buNone/>
            </a:pPr>
            <a:r>
              <a:rPr lang="en-US" sz="4400" dirty="0">
                <a:effectLst/>
                <a:latin typeface="Calibri" panose="020F0502020204030204" pitchFamily="34" charset="0"/>
                <a:ea typeface="Calibri" panose="020F0502020204030204" pitchFamily="34" charset="0"/>
              </a:rPr>
              <a:t>LEADS</a:t>
            </a:r>
          </a:p>
          <a:p>
            <a:pPr algn="ctr" defTabSz="866943" fontAlgn="base">
              <a:spcAft>
                <a:spcPct val="0"/>
              </a:spcAft>
              <a:buNone/>
            </a:pPr>
            <a:r>
              <a:rPr lang="en-US" sz="4400" dirty="0">
                <a:latin typeface="Calibri" panose="020F0502020204030204" pitchFamily="34" charset="0"/>
                <a:ea typeface="Calibri" panose="020F0502020204030204" pitchFamily="34" charset="0"/>
              </a:rPr>
              <a:t>Local Economic Assistance and Development Support </a:t>
            </a:r>
          </a:p>
          <a:p>
            <a:pPr algn="ctr" defTabSz="866943" fontAlgn="base">
              <a:spcAft>
                <a:spcPct val="0"/>
              </a:spcAft>
              <a:buNone/>
            </a:pPr>
            <a:endParaRPr lang="en-US" sz="4400" dirty="0">
              <a:effectLst/>
              <a:latin typeface="Calibri" panose="020F0502020204030204" pitchFamily="34" charset="0"/>
              <a:ea typeface="Calibri" panose="020F0502020204030204" pitchFamily="34" charset="0"/>
            </a:endParaRPr>
          </a:p>
          <a:p>
            <a:pPr algn="ctr" defTabSz="866943" fontAlgn="base">
              <a:spcAft>
                <a:spcPct val="0"/>
              </a:spcAft>
              <a:buNone/>
            </a:pPr>
            <a:r>
              <a:rPr lang="en-US" sz="3200" dirty="0">
                <a:hlinkClick r:id="rId3"/>
              </a:rPr>
              <a:t>Local Economic Assistance &amp; Development Support Program (LEADS) - New Mexico EDD</a:t>
            </a:r>
            <a:endParaRPr lang="en-US" sz="4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5445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D40C-CFE9-478D-AEF0-0D8085FF4DE1}"/>
              </a:ext>
            </a:extLst>
          </p:cNvPr>
          <p:cNvSpPr>
            <a:spLocks noGrp="1"/>
          </p:cNvSpPr>
          <p:nvPr>
            <p:ph type="title"/>
          </p:nvPr>
        </p:nvSpPr>
        <p:spPr>
          <a:xfrm>
            <a:off x="838200" y="336550"/>
            <a:ext cx="10515600" cy="1325563"/>
          </a:xfrm>
        </p:spPr>
        <p:txBody>
          <a:bodyPr>
            <a:normAutofit/>
          </a:bodyPr>
          <a:lstStyle/>
          <a:p>
            <a:r>
              <a:rPr lang="en-US" dirty="0"/>
              <a:t>LEADS Eligibility Requirements</a:t>
            </a:r>
            <a:br>
              <a:rPr lang="en-US" dirty="0"/>
            </a:br>
            <a:endParaRPr lang="en-US" dirty="0"/>
          </a:p>
        </p:txBody>
      </p:sp>
      <p:sp>
        <p:nvSpPr>
          <p:cNvPr id="3" name="Content Placeholder 2">
            <a:extLst>
              <a:ext uri="{FF2B5EF4-FFF2-40B4-BE49-F238E27FC236}">
                <a16:creationId xmlns:a16="http://schemas.microsoft.com/office/drawing/2014/main" id="{8FE17422-C89D-41F8-81E5-2C461F1B15D9}"/>
              </a:ext>
            </a:extLst>
          </p:cNvPr>
          <p:cNvSpPr>
            <a:spLocks noGrp="1"/>
          </p:cNvSpPr>
          <p:nvPr>
            <p:ph idx="1"/>
          </p:nvPr>
        </p:nvSpPr>
        <p:spPr>
          <a:xfrm>
            <a:off x="705909" y="1949451"/>
            <a:ext cx="8596668" cy="4110962"/>
          </a:xfrm>
        </p:spPr>
        <p:txBody>
          <a:bodyPr>
            <a:normAutofit/>
          </a:bodyPr>
          <a:lstStyle/>
          <a:p>
            <a:pPr marL="0" indent="0" fontAlgn="base">
              <a:buNone/>
            </a:pPr>
            <a:r>
              <a:rPr lang="en-US" dirty="0"/>
              <a:t>Eligible Projects: </a:t>
            </a:r>
          </a:p>
          <a:p>
            <a:pPr fontAlgn="base"/>
            <a:r>
              <a:rPr lang="en-US" sz="2000" dirty="0"/>
              <a:t>Support job creation, expansion of tax base, and/or business development.</a:t>
            </a:r>
          </a:p>
          <a:p>
            <a:pPr fontAlgn="base"/>
            <a:r>
              <a:rPr lang="en-US" sz="2000" dirty="0"/>
              <a:t>Are consistent economic development plan.</a:t>
            </a:r>
          </a:p>
          <a:p>
            <a:pPr fontAlgn="base"/>
            <a:r>
              <a:rPr lang="en-US" sz="2000" dirty="0"/>
              <a:t>Have a clear beginning and end.</a:t>
            </a:r>
          </a:p>
          <a:p>
            <a:pPr fontAlgn="base"/>
            <a:r>
              <a:rPr lang="en-US" sz="2000" dirty="0"/>
              <a:t>Have an appropriate budget and timeline.</a:t>
            </a:r>
          </a:p>
          <a:p>
            <a:pPr fontAlgn="base"/>
            <a:r>
              <a:rPr lang="en-US" sz="2000" dirty="0"/>
              <a:t>Must address at least one of the following core economic development areas:</a:t>
            </a:r>
          </a:p>
          <a:p>
            <a:pPr lvl="1" fontAlgn="base"/>
            <a:r>
              <a:rPr lang="en-US" sz="2000" dirty="0"/>
              <a:t>Business Retention/Expansion</a:t>
            </a:r>
          </a:p>
          <a:p>
            <a:pPr lvl="1" fontAlgn="base"/>
            <a:r>
              <a:rPr lang="en-US" sz="2000" dirty="0"/>
              <a:t>Real Estate</a:t>
            </a:r>
          </a:p>
          <a:p>
            <a:pPr lvl="1" fontAlgn="base"/>
            <a:r>
              <a:rPr lang="en-US" sz="2000" dirty="0"/>
              <a:t>Technology and Entrepreneurial Development</a:t>
            </a:r>
          </a:p>
          <a:p>
            <a:pPr lvl="1" fontAlgn="base"/>
            <a:r>
              <a:rPr lang="en-US" sz="2000" dirty="0"/>
              <a:t>Workforce Development</a:t>
            </a:r>
          </a:p>
          <a:p>
            <a:endParaRPr lang="en-US" sz="2000" dirty="0"/>
          </a:p>
        </p:txBody>
      </p:sp>
    </p:spTree>
    <p:extLst>
      <p:ext uri="{BB962C8B-B14F-4D97-AF65-F5344CB8AC3E}">
        <p14:creationId xmlns:p14="http://schemas.microsoft.com/office/powerpoint/2010/main" val="301084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D40C-CFE9-478D-AEF0-0D8085FF4DE1}"/>
              </a:ext>
            </a:extLst>
          </p:cNvPr>
          <p:cNvSpPr>
            <a:spLocks noGrp="1"/>
          </p:cNvSpPr>
          <p:nvPr>
            <p:ph type="title"/>
          </p:nvPr>
        </p:nvSpPr>
        <p:spPr>
          <a:xfrm>
            <a:off x="838200" y="336550"/>
            <a:ext cx="10515600" cy="1325563"/>
          </a:xfrm>
        </p:spPr>
        <p:txBody>
          <a:bodyPr>
            <a:normAutofit/>
          </a:bodyPr>
          <a:lstStyle/>
          <a:p>
            <a:r>
              <a:rPr lang="en-US" sz="4400" dirty="0"/>
              <a:t>Ineligible Costs</a:t>
            </a:r>
            <a:br>
              <a:rPr lang="en-US" dirty="0"/>
            </a:br>
            <a:endParaRPr lang="en-US" dirty="0"/>
          </a:p>
        </p:txBody>
      </p:sp>
      <p:sp>
        <p:nvSpPr>
          <p:cNvPr id="3" name="Content Placeholder 2">
            <a:extLst>
              <a:ext uri="{FF2B5EF4-FFF2-40B4-BE49-F238E27FC236}">
                <a16:creationId xmlns:a16="http://schemas.microsoft.com/office/drawing/2014/main" id="{8FE17422-C89D-41F8-81E5-2C461F1B15D9}"/>
              </a:ext>
            </a:extLst>
          </p:cNvPr>
          <p:cNvSpPr>
            <a:spLocks noGrp="1"/>
          </p:cNvSpPr>
          <p:nvPr>
            <p:ph idx="1"/>
          </p:nvPr>
        </p:nvSpPr>
        <p:spPr>
          <a:xfrm>
            <a:off x="759978" y="2051727"/>
            <a:ext cx="8344265" cy="5266394"/>
          </a:xfrm>
        </p:spPr>
        <p:txBody>
          <a:bodyPr vert="horz" lIns="91440" tIns="45720" rIns="91440" bIns="45720" rtlCol="0" anchor="t">
            <a:normAutofit/>
          </a:bodyPr>
          <a:lstStyle/>
          <a:p>
            <a:pPr fontAlgn="base"/>
            <a:r>
              <a:rPr lang="en-US" sz="3200" dirty="0">
                <a:latin typeface="Calibri (Body)"/>
              </a:rPr>
              <a:t>Printed collateral materials</a:t>
            </a:r>
          </a:p>
          <a:p>
            <a:pPr fontAlgn="base"/>
            <a:r>
              <a:rPr lang="en-US" sz="3200" dirty="0">
                <a:latin typeface="Calibri (Body)"/>
              </a:rPr>
              <a:t>Website development or maintenance</a:t>
            </a:r>
          </a:p>
          <a:p>
            <a:pPr fontAlgn="base"/>
            <a:r>
              <a:rPr lang="en-US" sz="3200" dirty="0">
                <a:latin typeface="Calibri (Body)"/>
              </a:rPr>
              <a:t>Professional development</a:t>
            </a:r>
          </a:p>
          <a:p>
            <a:pPr fontAlgn="base"/>
            <a:r>
              <a:rPr lang="en-US" sz="3200" dirty="0">
                <a:latin typeface="Calibri (Body)"/>
              </a:rPr>
              <a:t>Advertising</a:t>
            </a:r>
          </a:p>
          <a:p>
            <a:pPr fontAlgn="base"/>
            <a:r>
              <a:rPr lang="en-US" sz="3200" dirty="0">
                <a:latin typeface="Calibri (Body)"/>
              </a:rPr>
              <a:t>Tradeshows</a:t>
            </a:r>
            <a:endParaRPr lang="en-US" sz="3200" dirty="0">
              <a:latin typeface="Calibri (Body)"/>
              <a:cs typeface="Calibri"/>
            </a:endParaRPr>
          </a:p>
          <a:p>
            <a:pPr fontAlgn="base"/>
            <a:r>
              <a:rPr lang="en-US" sz="3200" dirty="0">
                <a:latin typeface="Calibri (Body)"/>
              </a:rPr>
              <a:t>Sales missions and related expenses</a:t>
            </a:r>
          </a:p>
        </p:txBody>
      </p:sp>
    </p:spTree>
    <p:extLst>
      <p:ext uri="{BB962C8B-B14F-4D97-AF65-F5344CB8AC3E}">
        <p14:creationId xmlns:p14="http://schemas.microsoft.com/office/powerpoint/2010/main" val="389704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CD6D-95DE-4115-AAD1-672608ABFC07}"/>
              </a:ext>
            </a:extLst>
          </p:cNvPr>
          <p:cNvSpPr>
            <a:spLocks noGrp="1"/>
          </p:cNvSpPr>
          <p:nvPr>
            <p:ph type="title"/>
          </p:nvPr>
        </p:nvSpPr>
        <p:spPr/>
        <p:txBody>
          <a:bodyPr/>
          <a:lstStyle/>
          <a:p>
            <a:r>
              <a:rPr lang="en-US" dirty="0"/>
              <a:t>LEADS Application Process</a:t>
            </a:r>
          </a:p>
        </p:txBody>
      </p:sp>
      <p:sp>
        <p:nvSpPr>
          <p:cNvPr id="3" name="Content Placeholder 2">
            <a:extLst>
              <a:ext uri="{FF2B5EF4-FFF2-40B4-BE49-F238E27FC236}">
                <a16:creationId xmlns:a16="http://schemas.microsoft.com/office/drawing/2014/main" id="{96A4B639-DA5F-4BEB-AAC7-9489B5F50E23}"/>
              </a:ext>
            </a:extLst>
          </p:cNvPr>
          <p:cNvSpPr>
            <a:spLocks noGrp="1"/>
          </p:cNvSpPr>
          <p:nvPr>
            <p:ph idx="1"/>
          </p:nvPr>
        </p:nvSpPr>
        <p:spPr/>
        <p:txBody>
          <a:bodyPr>
            <a:normAutofit/>
          </a:bodyPr>
          <a:lstStyle/>
          <a:p>
            <a:r>
              <a:rPr lang="en-US" dirty="0"/>
              <a:t>Have a pre-application consultation with Regional Rep</a:t>
            </a:r>
          </a:p>
          <a:p>
            <a:pPr lvl="1"/>
            <a:r>
              <a:rPr lang="en-US" dirty="0"/>
              <a:t>Once determined eligibility of organization and project, reps will create your application</a:t>
            </a:r>
          </a:p>
          <a:p>
            <a:r>
              <a:rPr lang="en-US" dirty="0"/>
              <a:t>Complete and submit online application by 5pm, Friday, May 17, 2024	</a:t>
            </a:r>
          </a:p>
          <a:p>
            <a:r>
              <a:rPr lang="en-US" dirty="0"/>
              <a:t>Submit PowerPoint for virtual presentations to your Regional Rep by 5pm, Friday, May 24</a:t>
            </a:r>
            <a:r>
              <a:rPr lang="en-US" baseline="30000" dirty="0"/>
              <a:t>th</a:t>
            </a:r>
            <a:r>
              <a:rPr lang="en-US" dirty="0"/>
              <a:t>, 2024</a:t>
            </a:r>
          </a:p>
          <a:p>
            <a:pPr marL="0" indent="0">
              <a:buNone/>
            </a:pPr>
            <a:endParaRPr lang="en-US" dirty="0"/>
          </a:p>
          <a:p>
            <a:endParaRPr lang="en-US" dirty="0"/>
          </a:p>
        </p:txBody>
      </p:sp>
    </p:spTree>
    <p:extLst>
      <p:ext uri="{BB962C8B-B14F-4D97-AF65-F5344CB8AC3E}">
        <p14:creationId xmlns:p14="http://schemas.microsoft.com/office/powerpoint/2010/main" val="352552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CD6D-95DE-4115-AAD1-672608ABFC07}"/>
              </a:ext>
            </a:extLst>
          </p:cNvPr>
          <p:cNvSpPr>
            <a:spLocks noGrp="1"/>
          </p:cNvSpPr>
          <p:nvPr>
            <p:ph type="title"/>
          </p:nvPr>
        </p:nvSpPr>
        <p:spPr/>
        <p:txBody>
          <a:bodyPr/>
          <a:lstStyle/>
          <a:p>
            <a:r>
              <a:rPr lang="en-US" dirty="0"/>
              <a:t>LEADS Application Process cont.</a:t>
            </a:r>
          </a:p>
        </p:txBody>
      </p:sp>
      <p:sp>
        <p:nvSpPr>
          <p:cNvPr id="3" name="Content Placeholder 2">
            <a:extLst>
              <a:ext uri="{FF2B5EF4-FFF2-40B4-BE49-F238E27FC236}">
                <a16:creationId xmlns:a16="http://schemas.microsoft.com/office/drawing/2014/main" id="{96A4B639-DA5F-4BEB-AAC7-9489B5F50E23}"/>
              </a:ext>
            </a:extLst>
          </p:cNvPr>
          <p:cNvSpPr>
            <a:spLocks noGrp="1"/>
          </p:cNvSpPr>
          <p:nvPr>
            <p:ph idx="1"/>
          </p:nvPr>
        </p:nvSpPr>
        <p:spPr/>
        <p:txBody>
          <a:bodyPr>
            <a:normAutofit/>
          </a:bodyPr>
          <a:lstStyle/>
          <a:p>
            <a:r>
              <a:rPr lang="en-US" sz="3200" dirty="0"/>
              <a:t>June 5-7</a:t>
            </a:r>
            <a:r>
              <a:rPr lang="en-US" sz="3200" baseline="30000" dirty="0"/>
              <a:t>th</a:t>
            </a:r>
            <a:r>
              <a:rPr lang="en-US" sz="3200" dirty="0"/>
              <a:t> attend virtual presentation and provide an overview of your proposed project and grant request to the review committee</a:t>
            </a:r>
          </a:p>
          <a:p>
            <a:pPr lvl="1"/>
            <a:r>
              <a:rPr lang="en-US" sz="2800" dirty="0"/>
              <a:t>30-minute presentation</a:t>
            </a:r>
          </a:p>
          <a:p>
            <a:pPr lvl="1"/>
            <a:r>
              <a:rPr lang="en-US" sz="2800" dirty="0"/>
              <a:t>Maximum 10-minute PPT presentation </a:t>
            </a:r>
          </a:p>
          <a:p>
            <a:pPr lvl="1"/>
            <a:r>
              <a:rPr lang="en-US" sz="2800" dirty="0"/>
              <a:t>Recommended components: Organization background, Overall budget, LEADS  budget, Scope of work</a:t>
            </a:r>
          </a:p>
          <a:p>
            <a:pPr lvl="1"/>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02339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B484-E392-4AC5-911E-93A89915C9D1}"/>
              </a:ext>
            </a:extLst>
          </p:cNvPr>
          <p:cNvSpPr>
            <a:spLocks noGrp="1"/>
          </p:cNvSpPr>
          <p:nvPr>
            <p:ph type="title"/>
          </p:nvPr>
        </p:nvSpPr>
        <p:spPr/>
        <p:txBody>
          <a:bodyPr/>
          <a:lstStyle/>
          <a:p>
            <a:r>
              <a:rPr lang="en-US" dirty="0"/>
              <a:t>LEADS Application and Awards</a:t>
            </a:r>
          </a:p>
        </p:txBody>
      </p:sp>
      <p:sp>
        <p:nvSpPr>
          <p:cNvPr id="3" name="Content Placeholder 2">
            <a:extLst>
              <a:ext uri="{FF2B5EF4-FFF2-40B4-BE49-F238E27FC236}">
                <a16:creationId xmlns:a16="http://schemas.microsoft.com/office/drawing/2014/main" id="{E2C52493-1813-4D19-A40E-B44F2891D223}"/>
              </a:ext>
            </a:extLst>
          </p:cNvPr>
          <p:cNvSpPr>
            <a:spLocks noGrp="1"/>
          </p:cNvSpPr>
          <p:nvPr>
            <p:ph idx="1"/>
          </p:nvPr>
        </p:nvSpPr>
        <p:spPr/>
        <p:txBody>
          <a:bodyPr>
            <a:normAutofit/>
          </a:bodyPr>
          <a:lstStyle/>
          <a:p>
            <a:r>
              <a:rPr lang="en-US" dirty="0"/>
              <a:t>Competitive Application</a:t>
            </a:r>
          </a:p>
          <a:p>
            <a:pPr lvl="1"/>
            <a:r>
              <a:rPr lang="en-US" dirty="0"/>
              <a:t>Evaluated by NM EDD staff and SBDC</a:t>
            </a:r>
          </a:p>
          <a:p>
            <a:r>
              <a:rPr lang="en-US" dirty="0"/>
              <a:t>Awards determined by NM EDD Office of the Secretary</a:t>
            </a:r>
          </a:p>
          <a:p>
            <a:r>
              <a:rPr lang="en-US" dirty="0"/>
              <a:t>Awards are distributed based on a cost reimbursement grant agreement.</a:t>
            </a:r>
          </a:p>
          <a:p>
            <a:r>
              <a:rPr lang="en-US" dirty="0"/>
              <a:t>Grant period begins July 1, 2024, or the date of the executed grant agreement; and ends June 16, 2025.</a:t>
            </a:r>
          </a:p>
          <a:p>
            <a:r>
              <a:rPr lang="en-US" dirty="0"/>
              <a:t>All approved activities must be completed, and invoices and project reports must be submitted to NM EDD by June 16, 2025.</a:t>
            </a:r>
          </a:p>
        </p:txBody>
      </p:sp>
    </p:spTree>
    <p:extLst>
      <p:ext uri="{BB962C8B-B14F-4D97-AF65-F5344CB8AC3E}">
        <p14:creationId xmlns:p14="http://schemas.microsoft.com/office/powerpoint/2010/main" val="153862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4BF-A26C-4E60-BE43-1ACAAC5DB50C}"/>
              </a:ext>
            </a:extLst>
          </p:cNvPr>
          <p:cNvSpPr>
            <a:spLocks noGrp="1"/>
          </p:cNvSpPr>
          <p:nvPr>
            <p:ph type="title"/>
          </p:nvPr>
        </p:nvSpPr>
        <p:spPr/>
        <p:txBody>
          <a:bodyPr/>
          <a:lstStyle/>
          <a:p>
            <a:r>
              <a:rPr lang="en-US" dirty="0"/>
              <a:t>LEADS Awards</a:t>
            </a:r>
          </a:p>
        </p:txBody>
      </p:sp>
      <p:sp>
        <p:nvSpPr>
          <p:cNvPr id="3" name="Content Placeholder 2">
            <a:extLst>
              <a:ext uri="{FF2B5EF4-FFF2-40B4-BE49-F238E27FC236}">
                <a16:creationId xmlns:a16="http://schemas.microsoft.com/office/drawing/2014/main" id="{38B47423-9D31-4E19-851F-6FB8A03F0289}"/>
              </a:ext>
            </a:extLst>
          </p:cNvPr>
          <p:cNvSpPr>
            <a:spLocks noGrp="1"/>
          </p:cNvSpPr>
          <p:nvPr>
            <p:ph idx="1"/>
          </p:nvPr>
        </p:nvSpPr>
        <p:spPr/>
        <p:txBody>
          <a:bodyPr>
            <a:normAutofit/>
          </a:bodyPr>
          <a:lstStyle/>
          <a:p>
            <a:endParaRPr lang="en-US" dirty="0"/>
          </a:p>
          <a:p>
            <a:r>
              <a:rPr lang="en-US" dirty="0"/>
              <a:t>The number of projects that may receive LEADS funding will vary based on the availability of funds </a:t>
            </a:r>
          </a:p>
          <a:p>
            <a:r>
              <a:rPr lang="en-US" dirty="0"/>
              <a:t>June 17</a:t>
            </a:r>
            <a:r>
              <a:rPr lang="en-US" baseline="30000" dirty="0"/>
              <a:t>th </a:t>
            </a:r>
            <a:r>
              <a:rPr lang="en-US" dirty="0"/>
              <a:t>- Funding recommendations will be submitted to the Office of the Secretary</a:t>
            </a:r>
          </a:p>
          <a:p>
            <a:r>
              <a:rPr lang="en-US" dirty="0"/>
              <a:t>Week of June 17</a:t>
            </a:r>
            <a:r>
              <a:rPr lang="en-US" baseline="30000" dirty="0"/>
              <a:t>th</a:t>
            </a:r>
            <a:r>
              <a:rPr lang="en-US" dirty="0"/>
              <a:t> - Notices of award or denial and grant agreements will be sent out via the Regional Reps</a:t>
            </a:r>
          </a:p>
          <a:p>
            <a:pPr marL="0" indent="0">
              <a:buNone/>
            </a:pPr>
            <a:endParaRPr lang="en-US" dirty="0"/>
          </a:p>
          <a:p>
            <a:endParaRPr lang="en-US" dirty="0"/>
          </a:p>
        </p:txBody>
      </p:sp>
    </p:spTree>
    <p:extLst>
      <p:ext uri="{BB962C8B-B14F-4D97-AF65-F5344CB8AC3E}">
        <p14:creationId xmlns:p14="http://schemas.microsoft.com/office/powerpoint/2010/main" val="209742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4BF-A26C-4E60-BE43-1ACAAC5DB50C}"/>
              </a:ext>
            </a:extLst>
          </p:cNvPr>
          <p:cNvSpPr>
            <a:spLocks noGrp="1"/>
          </p:cNvSpPr>
          <p:nvPr>
            <p:ph type="title"/>
          </p:nvPr>
        </p:nvSpPr>
        <p:spPr/>
        <p:txBody>
          <a:bodyPr/>
          <a:lstStyle/>
          <a:p>
            <a:r>
              <a:rPr lang="en-US" dirty="0"/>
              <a:t>LEADS FY24 Awardees</a:t>
            </a:r>
          </a:p>
        </p:txBody>
      </p:sp>
      <p:sp>
        <p:nvSpPr>
          <p:cNvPr id="3" name="Content Placeholder 2">
            <a:extLst>
              <a:ext uri="{FF2B5EF4-FFF2-40B4-BE49-F238E27FC236}">
                <a16:creationId xmlns:a16="http://schemas.microsoft.com/office/drawing/2014/main" id="{38B47423-9D31-4E19-851F-6FB8A03F0289}"/>
              </a:ext>
            </a:extLst>
          </p:cNvPr>
          <p:cNvSpPr>
            <a:spLocks noGrp="1"/>
          </p:cNvSpPr>
          <p:nvPr>
            <p:ph idx="1"/>
          </p:nvPr>
        </p:nvSpPr>
        <p:spPr/>
        <p:txBody>
          <a:bodyPr>
            <a:normAutofit/>
          </a:bodyPr>
          <a:lstStyle/>
          <a:p>
            <a:endParaRPr lang="en-US" dirty="0"/>
          </a:p>
          <a:p>
            <a:r>
              <a:rPr lang="en-US" dirty="0"/>
              <a:t>Awarded projects must be completed – </a:t>
            </a:r>
            <a:r>
              <a:rPr lang="en-US" b="1" dirty="0"/>
              <a:t>final invoices and end of year reports due by JUNE 16, 2024</a:t>
            </a:r>
          </a:p>
          <a:p>
            <a:r>
              <a:rPr lang="en-US" dirty="0"/>
              <a:t>New this year, end of year reports will be submitted via the portal. </a:t>
            </a:r>
          </a:p>
          <a:p>
            <a:pPr lvl="1"/>
            <a:r>
              <a:rPr lang="en-US" dirty="0"/>
              <a:t>No longer excel spreadsheet upload </a:t>
            </a:r>
          </a:p>
          <a:p>
            <a:pPr lvl="1"/>
            <a:r>
              <a:rPr lang="en-US" dirty="0"/>
              <a:t>Reps will be sending out new instructions </a:t>
            </a:r>
          </a:p>
          <a:p>
            <a:r>
              <a:rPr lang="en-US" dirty="0"/>
              <a:t>Make sure to reach out to reps regarding FY24 LEADS</a:t>
            </a:r>
          </a:p>
          <a:p>
            <a:pPr lvl="1"/>
            <a:r>
              <a:rPr lang="en-US" dirty="0"/>
              <a:t>Ensure stay in good standing with NM EDD</a:t>
            </a:r>
          </a:p>
        </p:txBody>
      </p:sp>
    </p:spTree>
    <p:extLst>
      <p:ext uri="{BB962C8B-B14F-4D97-AF65-F5344CB8AC3E}">
        <p14:creationId xmlns:p14="http://schemas.microsoft.com/office/powerpoint/2010/main" val="321665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E4C5-16A4-6467-FAAB-9430A391D566}"/>
              </a:ext>
            </a:extLst>
          </p:cNvPr>
          <p:cNvSpPr>
            <a:spLocks noGrp="1"/>
          </p:cNvSpPr>
          <p:nvPr>
            <p:ph type="title"/>
          </p:nvPr>
        </p:nvSpPr>
        <p:spPr/>
        <p:txBody>
          <a:bodyPr/>
          <a:lstStyle/>
          <a:p>
            <a:r>
              <a:rPr lang="en-US" dirty="0"/>
              <a:t>FY25 Certified EDO 	</a:t>
            </a:r>
          </a:p>
        </p:txBody>
      </p:sp>
      <p:pic>
        <p:nvPicPr>
          <p:cNvPr id="5" name="Content Placeholder 4">
            <a:extLst>
              <a:ext uri="{FF2B5EF4-FFF2-40B4-BE49-F238E27FC236}">
                <a16:creationId xmlns:a16="http://schemas.microsoft.com/office/drawing/2014/main" id="{F754A2D2-C5C0-5A50-459F-03A1F8147E1E}"/>
              </a:ext>
            </a:extLst>
          </p:cNvPr>
          <p:cNvPicPr>
            <a:picLocks noGrp="1" noChangeAspect="1"/>
          </p:cNvPicPr>
          <p:nvPr>
            <p:ph idx="1"/>
          </p:nvPr>
        </p:nvPicPr>
        <p:blipFill>
          <a:blip r:embed="rId3"/>
          <a:stretch>
            <a:fillRect/>
          </a:stretch>
        </p:blipFill>
        <p:spPr>
          <a:xfrm>
            <a:off x="173108" y="1690688"/>
            <a:ext cx="11873196" cy="4037450"/>
          </a:xfrm>
        </p:spPr>
      </p:pic>
    </p:spTree>
    <p:extLst>
      <p:ext uri="{BB962C8B-B14F-4D97-AF65-F5344CB8AC3E}">
        <p14:creationId xmlns:p14="http://schemas.microsoft.com/office/powerpoint/2010/main" val="382424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E4C5-16A4-6467-FAAB-9430A391D566}"/>
              </a:ext>
            </a:extLst>
          </p:cNvPr>
          <p:cNvSpPr>
            <a:spLocks noGrp="1"/>
          </p:cNvSpPr>
          <p:nvPr>
            <p:ph type="title"/>
          </p:nvPr>
        </p:nvSpPr>
        <p:spPr/>
        <p:txBody>
          <a:bodyPr/>
          <a:lstStyle/>
          <a:p>
            <a:r>
              <a:rPr lang="en-US" dirty="0"/>
              <a:t>EDO Recertification 	</a:t>
            </a:r>
          </a:p>
        </p:txBody>
      </p:sp>
      <p:sp>
        <p:nvSpPr>
          <p:cNvPr id="4" name="Content Placeholder 3">
            <a:extLst>
              <a:ext uri="{FF2B5EF4-FFF2-40B4-BE49-F238E27FC236}">
                <a16:creationId xmlns:a16="http://schemas.microsoft.com/office/drawing/2014/main" id="{FA51F979-B7A0-58C0-E896-B7BC372C7E3C}"/>
              </a:ext>
            </a:extLst>
          </p:cNvPr>
          <p:cNvSpPr>
            <a:spLocks noGrp="1"/>
          </p:cNvSpPr>
          <p:nvPr>
            <p:ph idx="1"/>
          </p:nvPr>
        </p:nvSpPr>
        <p:spPr/>
        <p:txBody>
          <a:bodyPr>
            <a:normAutofit/>
          </a:bodyPr>
          <a:lstStyle/>
          <a:p>
            <a:r>
              <a:rPr lang="en-US" sz="3600" dirty="0"/>
              <a:t>The report will be available online for past awardees on June 1 - 30th, 2024. </a:t>
            </a:r>
          </a:p>
          <a:p>
            <a:r>
              <a:rPr lang="en-US" sz="3600" dirty="0"/>
              <a:t>Regional Representative will reach out via email directly with instruction on the recertification process.</a:t>
            </a:r>
          </a:p>
        </p:txBody>
      </p:sp>
    </p:spTree>
    <p:extLst>
      <p:ext uri="{BB962C8B-B14F-4D97-AF65-F5344CB8AC3E}">
        <p14:creationId xmlns:p14="http://schemas.microsoft.com/office/powerpoint/2010/main" val="2236990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0F1A22-40CC-A514-DC8D-01BF6EEE7997}"/>
              </a:ext>
            </a:extLst>
          </p:cNvPr>
          <p:cNvSpPr txBox="1"/>
          <p:nvPr/>
        </p:nvSpPr>
        <p:spPr>
          <a:xfrm>
            <a:off x="7094863" y="5034708"/>
            <a:ext cx="2434727" cy="1002535"/>
          </a:xfrm>
          <a:prstGeom prst="rect">
            <a:avLst/>
          </a:prstGeom>
          <a:noFill/>
        </p:spPr>
        <p:txBody>
          <a:bodyPr wrap="square" rtlCol="0">
            <a:spAutoFit/>
          </a:bodyPr>
          <a:lstStyle/>
          <a:p>
            <a:endParaRPr lang="en-US"/>
          </a:p>
        </p:txBody>
      </p:sp>
      <p:sp>
        <p:nvSpPr>
          <p:cNvPr id="4" name="Title 3">
            <a:extLst>
              <a:ext uri="{FF2B5EF4-FFF2-40B4-BE49-F238E27FC236}">
                <a16:creationId xmlns:a16="http://schemas.microsoft.com/office/drawing/2014/main" id="{CCE759E8-21AE-E50C-2A86-500E41495901}"/>
              </a:ext>
            </a:extLst>
          </p:cNvPr>
          <p:cNvSpPr>
            <a:spLocks noGrp="1"/>
          </p:cNvSpPr>
          <p:nvPr>
            <p:ph type="title"/>
          </p:nvPr>
        </p:nvSpPr>
        <p:spPr/>
        <p:txBody>
          <a:bodyPr/>
          <a:lstStyle/>
          <a:p>
            <a:r>
              <a:rPr lang="en-US" dirty="0"/>
              <a:t>Thank you</a:t>
            </a:r>
          </a:p>
        </p:txBody>
      </p:sp>
      <p:sp>
        <p:nvSpPr>
          <p:cNvPr id="6" name="TextBox 5">
            <a:extLst>
              <a:ext uri="{FF2B5EF4-FFF2-40B4-BE49-F238E27FC236}">
                <a16:creationId xmlns:a16="http://schemas.microsoft.com/office/drawing/2014/main" id="{F26B5AAF-E000-6FDF-7891-CFF0C28117A6}"/>
              </a:ext>
            </a:extLst>
          </p:cNvPr>
          <p:cNvSpPr txBox="1"/>
          <p:nvPr/>
        </p:nvSpPr>
        <p:spPr>
          <a:xfrm>
            <a:off x="1313793" y="3005960"/>
            <a:ext cx="9291145" cy="1938992"/>
          </a:xfrm>
          <a:prstGeom prst="rect">
            <a:avLst/>
          </a:prstGeom>
          <a:noFill/>
        </p:spPr>
        <p:txBody>
          <a:bodyPr wrap="square" rtlCol="0">
            <a:spAutoFit/>
          </a:bodyPr>
          <a:lstStyle/>
          <a:p>
            <a:r>
              <a:rPr lang="en-US" sz="4000" dirty="0">
                <a:solidFill>
                  <a:schemeClr val="bg1"/>
                </a:solidFill>
              </a:rPr>
              <a:t>Jennifer Myers </a:t>
            </a:r>
          </a:p>
          <a:p>
            <a:r>
              <a:rPr lang="en-US" sz="4000" dirty="0">
                <a:solidFill>
                  <a:schemeClr val="bg1"/>
                </a:solidFill>
                <a:hlinkClick r:id="rId3"/>
              </a:rPr>
              <a:t>Jennifer.myers@edd.nm.gov</a:t>
            </a:r>
            <a:endParaRPr lang="en-US" sz="4000" dirty="0">
              <a:solidFill>
                <a:schemeClr val="bg1"/>
              </a:solidFill>
            </a:endParaRPr>
          </a:p>
          <a:p>
            <a:r>
              <a:rPr lang="en-US" sz="4000" dirty="0">
                <a:solidFill>
                  <a:schemeClr val="bg1"/>
                </a:solidFill>
              </a:rPr>
              <a:t>505-660-5371</a:t>
            </a:r>
          </a:p>
        </p:txBody>
      </p:sp>
    </p:spTree>
    <p:extLst>
      <p:ext uri="{BB962C8B-B14F-4D97-AF65-F5344CB8AC3E}">
        <p14:creationId xmlns:p14="http://schemas.microsoft.com/office/powerpoint/2010/main" val="1738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919D-BC03-4BAD-8C75-A5F3F1625D0A}"/>
              </a:ext>
            </a:extLst>
          </p:cNvPr>
          <p:cNvSpPr>
            <a:spLocks noGrp="1"/>
          </p:cNvSpPr>
          <p:nvPr>
            <p:ph type="title"/>
          </p:nvPr>
        </p:nvSpPr>
        <p:spPr>
          <a:xfrm>
            <a:off x="396775" y="448692"/>
            <a:ext cx="3343836" cy="1325563"/>
          </a:xfrm>
        </p:spPr>
        <p:txBody>
          <a:bodyPr>
            <a:normAutofit/>
          </a:bodyPr>
          <a:lstStyle/>
          <a:p>
            <a:r>
              <a:rPr lang="en-US">
                <a:latin typeface="Calibri Light"/>
                <a:ea typeface="Cambria"/>
                <a:cs typeface="Calibri Light"/>
              </a:rPr>
              <a:t>LEADERSHIP</a:t>
            </a:r>
          </a:p>
        </p:txBody>
      </p:sp>
      <p:pic>
        <p:nvPicPr>
          <p:cNvPr id="6" name="Picture 6" descr="Mark Roper_Round.png">
            <a:extLst>
              <a:ext uri="{FF2B5EF4-FFF2-40B4-BE49-F238E27FC236}">
                <a16:creationId xmlns:a16="http://schemas.microsoft.com/office/drawing/2014/main" id="{9272CB17-9921-0A6B-3F4F-AD42149C6588}"/>
              </a:ext>
            </a:extLst>
          </p:cNvPr>
          <p:cNvPicPr>
            <a:picLocks noChangeAspect="1"/>
          </p:cNvPicPr>
          <p:nvPr/>
        </p:nvPicPr>
        <p:blipFill>
          <a:blip r:embed="rId3"/>
          <a:stretch>
            <a:fillRect/>
          </a:stretch>
        </p:blipFill>
        <p:spPr>
          <a:xfrm>
            <a:off x="4085658" y="2031175"/>
            <a:ext cx="1341373" cy="1397825"/>
          </a:xfrm>
          <a:prstGeom prst="rect">
            <a:avLst/>
          </a:prstGeom>
        </p:spPr>
      </p:pic>
      <p:pic>
        <p:nvPicPr>
          <p:cNvPr id="10" name="Picture 10" descr="Sara_Round.png">
            <a:extLst>
              <a:ext uri="{FF2B5EF4-FFF2-40B4-BE49-F238E27FC236}">
                <a16:creationId xmlns:a16="http://schemas.microsoft.com/office/drawing/2014/main" id="{E0C6D06A-667E-99D6-6C1A-5489BE5717F3}"/>
              </a:ext>
            </a:extLst>
          </p:cNvPr>
          <p:cNvPicPr>
            <a:picLocks noChangeAspect="1"/>
          </p:cNvPicPr>
          <p:nvPr/>
        </p:nvPicPr>
        <p:blipFill>
          <a:blip r:embed="rId4"/>
          <a:stretch>
            <a:fillRect/>
          </a:stretch>
        </p:blipFill>
        <p:spPr>
          <a:xfrm>
            <a:off x="1254641" y="4444992"/>
            <a:ext cx="1399931" cy="1361343"/>
          </a:xfrm>
          <a:prstGeom prst="rect">
            <a:avLst/>
          </a:prstGeom>
        </p:spPr>
      </p:pic>
      <p:sp>
        <p:nvSpPr>
          <p:cNvPr id="14" name="TextBox 13">
            <a:extLst>
              <a:ext uri="{FF2B5EF4-FFF2-40B4-BE49-F238E27FC236}">
                <a16:creationId xmlns:a16="http://schemas.microsoft.com/office/drawing/2014/main" id="{0C9CCC06-4F0E-DD59-6224-BD7F83D09DFB}"/>
              </a:ext>
            </a:extLst>
          </p:cNvPr>
          <p:cNvSpPr txBox="1"/>
          <p:nvPr/>
        </p:nvSpPr>
        <p:spPr>
          <a:xfrm>
            <a:off x="5990185" y="2031175"/>
            <a:ext cx="462026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Mark Roper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Calibri"/>
              </a:rPr>
              <a:t>Acting Cabinet Secretary </a:t>
            </a:r>
          </a:p>
        </p:txBody>
      </p:sp>
      <p:sp>
        <p:nvSpPr>
          <p:cNvPr id="16" name="TextBox 15">
            <a:extLst>
              <a:ext uri="{FF2B5EF4-FFF2-40B4-BE49-F238E27FC236}">
                <a16:creationId xmlns:a16="http://schemas.microsoft.com/office/drawing/2014/main" id="{34B43C44-C800-0EB1-3636-D71377CD7580}"/>
              </a:ext>
            </a:extLst>
          </p:cNvPr>
          <p:cNvSpPr txBox="1"/>
          <p:nvPr/>
        </p:nvSpPr>
        <p:spPr>
          <a:xfrm>
            <a:off x="3216012" y="4587054"/>
            <a:ext cx="462026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Sara Gutierrez</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Calibri"/>
              </a:rPr>
              <a:t>Deputy Division Director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57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0BC75-3DC4-493B-8351-976B64D8D48E}"/>
              </a:ext>
            </a:extLst>
          </p:cNvPr>
          <p:cNvSpPr>
            <a:spLocks noGrp="1"/>
          </p:cNvSpPr>
          <p:nvPr>
            <p:ph idx="1"/>
          </p:nvPr>
        </p:nvSpPr>
        <p:spPr>
          <a:xfrm>
            <a:off x="712694" y="2397046"/>
            <a:ext cx="10515600" cy="3352801"/>
          </a:xfrm>
        </p:spPr>
        <p:txBody>
          <a:bodyPr>
            <a:normAutofit/>
          </a:bodyPr>
          <a:lstStyle/>
          <a:p>
            <a:pPr marL="0" indent="0" algn="ctr">
              <a:buNone/>
            </a:pPr>
            <a:r>
              <a:rPr lang="en-US" sz="4000" i="1">
                <a:solidFill>
                  <a:srgbClr val="FFFFFF"/>
                </a:solidFill>
                <a:latin typeface="Bookman Old Style" panose="02050604050505020204" pitchFamily="18" charset="0"/>
              </a:rPr>
              <a:t>The Economic Development Department's Mission is to improve the lives of New Mexico families by increasing economic opportunities and providing a place for businesses to thrive.</a:t>
            </a:r>
            <a:endParaRPr lang="en-US" sz="4000">
              <a:latin typeface="Bookman Old Style" panose="02050604050505020204" pitchFamily="18" charset="0"/>
            </a:endParaRPr>
          </a:p>
        </p:txBody>
      </p:sp>
      <p:sp>
        <p:nvSpPr>
          <p:cNvPr id="2" name="TextBox 1">
            <a:extLst>
              <a:ext uri="{FF2B5EF4-FFF2-40B4-BE49-F238E27FC236}">
                <a16:creationId xmlns:a16="http://schemas.microsoft.com/office/drawing/2014/main" id="{791B1ED1-4E78-E5B2-5F45-23E07DF5545C}"/>
              </a:ext>
            </a:extLst>
          </p:cNvPr>
          <p:cNvSpPr txBox="1"/>
          <p:nvPr/>
        </p:nvSpPr>
        <p:spPr>
          <a:xfrm>
            <a:off x="233083" y="699247"/>
            <a:ext cx="102107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a:ea typeface="+mn-ea"/>
                <a:cs typeface="Calibri Light"/>
              </a:rPr>
              <a:t>MISSION</a:t>
            </a:r>
          </a:p>
        </p:txBody>
      </p:sp>
    </p:spTree>
    <p:extLst>
      <p:ext uri="{BB962C8B-B14F-4D97-AF65-F5344CB8AC3E}">
        <p14:creationId xmlns:p14="http://schemas.microsoft.com/office/powerpoint/2010/main" val="273464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530A9B5-7B50-4ED0-B647-81EA8BFA082B}"/>
              </a:ext>
            </a:extLst>
          </p:cNvPr>
          <p:cNvSpPr txBox="1">
            <a:spLocks/>
          </p:cNvSpPr>
          <p:nvPr/>
        </p:nvSpPr>
        <p:spPr>
          <a:xfrm>
            <a:off x="826726" y="2285261"/>
            <a:ext cx="5269274" cy="298173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Clr>
                <a:srgbClr val="FFC000"/>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1" indent="-228600" algn="l" defTabSz="914400" rtl="0" eaLnBrk="1" fontAlgn="auto" latinLnBrk="0" hangingPunct="1">
              <a:lnSpc>
                <a:spcPct val="140000"/>
              </a:lnSpc>
              <a:spcBef>
                <a:spcPts val="500"/>
              </a:spcBef>
              <a:spcAft>
                <a:spcPts val="0"/>
              </a:spcAft>
              <a:buClr>
                <a:srgbClr val="FFC000"/>
              </a:buClr>
              <a:buSzTx/>
              <a:buFont typeface="Wingdings" panose="05000000000000000000" pitchFamily="2" charset="2"/>
              <a:buChar char="§"/>
              <a:tabLst/>
              <a:defRPr/>
            </a:pPr>
            <a:r>
              <a:rPr kumimoji="0" lang="en-US" sz="12800" b="0" i="0" u="none" strike="noStrike" kern="1200" cap="none" spc="0" normalizeH="0" baseline="0" noProof="0" dirty="0">
                <a:ln>
                  <a:noFill/>
                </a:ln>
                <a:solidFill>
                  <a:prstClr val="white"/>
                </a:solidFill>
                <a:effectLst/>
                <a:uLnTx/>
                <a:uFillTx/>
                <a:latin typeface="Calibri" panose="020F0502020204030204"/>
                <a:ea typeface="+mn-ea"/>
                <a:cs typeface="+mn-cs"/>
              </a:rPr>
              <a:t>Community, Business &amp; Rural Development Team         (Regional Representatives)</a:t>
            </a:r>
          </a:p>
          <a:p>
            <a:pPr marL="228600" marR="0" lvl="1" indent="-228600" algn="l" defTabSz="914400" rtl="0" eaLnBrk="1" fontAlgn="auto" latinLnBrk="0" hangingPunct="1">
              <a:lnSpc>
                <a:spcPct val="140000"/>
              </a:lnSpc>
              <a:spcBef>
                <a:spcPts val="500"/>
              </a:spcBef>
              <a:spcAft>
                <a:spcPts val="0"/>
              </a:spcAft>
              <a:buClr>
                <a:srgbClr val="FFC000"/>
              </a:buClr>
              <a:buSzTx/>
              <a:buFont typeface="Wingdings" panose="05000000000000000000" pitchFamily="2" charset="2"/>
              <a:buChar char="§"/>
              <a:tabLst/>
              <a:defRPr/>
            </a:pPr>
            <a:r>
              <a:rPr kumimoji="0" lang="en-US" sz="12800" b="0" i="0" u="none" strike="noStrike" kern="1200" cap="none" spc="0" normalizeH="0" baseline="0" noProof="0" dirty="0">
                <a:ln>
                  <a:noFill/>
                </a:ln>
                <a:solidFill>
                  <a:prstClr val="white"/>
                </a:solidFill>
                <a:effectLst/>
                <a:uLnTx/>
                <a:uFillTx/>
                <a:latin typeface="Calibri" panose="020F0502020204030204"/>
                <a:ea typeface="+mn-ea"/>
                <a:cs typeface="+mn-cs"/>
              </a:rPr>
              <a:t>Job Training Incentive Program (JTIP)</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3A24FB6A-FE24-4E5D-99E7-E86F2ECF0EC9}"/>
              </a:ext>
            </a:extLst>
          </p:cNvPr>
          <p:cNvSpPr txBox="1">
            <a:spLocks/>
          </p:cNvSpPr>
          <p:nvPr/>
        </p:nvSpPr>
        <p:spPr>
          <a:xfrm>
            <a:off x="6511210" y="2285261"/>
            <a:ext cx="5338846" cy="3556932"/>
          </a:xfrm>
          <a:prstGeom prst="rect">
            <a:avLst/>
          </a:prstGeom>
        </p:spPr>
        <p:txBody>
          <a:bodyPr vert="horz" lIns="0" tIns="45720" rIns="0" bIns="45720" rtlCol="0">
            <a:normAutofit fontScale="55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marR="0" lvl="1" indent="-228600" algn="l" defTabSz="914400" rtl="0" eaLnBrk="1" fontAlgn="auto" latinLnBrk="0" hangingPunct="1">
              <a:lnSpc>
                <a:spcPct val="140000"/>
              </a:lnSpc>
              <a:spcBef>
                <a:spcPts val="500"/>
              </a:spcBef>
              <a:spcAft>
                <a:spcPts val="0"/>
              </a:spcAft>
              <a:buClr>
                <a:srgbClr val="FFC000"/>
              </a:buClr>
              <a:buSzTx/>
              <a:buFont typeface="Wingdings" panose="05000000000000000000" pitchFamily="2" charset="2"/>
              <a:buChar char="§"/>
              <a:tabLst/>
              <a:defRPr/>
            </a:pPr>
            <a:r>
              <a:rPr kumimoji="0" lang="en-US" sz="5100" b="0" i="0" u="none" strike="noStrike" kern="1200" cap="none" spc="0" normalizeH="0" baseline="0" noProof="0" dirty="0">
                <a:ln>
                  <a:noFill/>
                </a:ln>
                <a:solidFill>
                  <a:prstClr val="white"/>
                </a:solidFill>
                <a:effectLst/>
                <a:uLnTx/>
                <a:uFillTx/>
                <a:latin typeface="Calibri" panose="020F0502020204030204"/>
                <a:ea typeface="+mn-ea"/>
                <a:cs typeface="+mn-cs"/>
              </a:rPr>
              <a:t>Local Economic Development Act (LEDA)</a:t>
            </a:r>
          </a:p>
          <a:p>
            <a:pPr marL="228600" marR="0" lvl="1" indent="-228600" algn="l" defTabSz="914400" rtl="0" eaLnBrk="1" fontAlgn="auto" latinLnBrk="0" hangingPunct="1">
              <a:lnSpc>
                <a:spcPct val="130000"/>
              </a:lnSpc>
              <a:spcBef>
                <a:spcPts val="500"/>
              </a:spcBef>
              <a:spcAft>
                <a:spcPts val="400"/>
              </a:spcAft>
              <a:buClr>
                <a:srgbClr val="FFC000"/>
              </a:buClr>
              <a:buSzTx/>
              <a:buFont typeface="Wingdings" panose="05000000000000000000" pitchFamily="2" charset="2"/>
              <a:buChar char="§"/>
              <a:tabLst/>
              <a:defRPr/>
            </a:pPr>
            <a:r>
              <a:rPr kumimoji="0" lang="en-US" sz="5100" b="0" i="0" u="none" strike="noStrike" kern="1200" cap="none" spc="0" normalizeH="0" baseline="0" noProof="0" dirty="0">
                <a:ln>
                  <a:noFill/>
                </a:ln>
                <a:solidFill>
                  <a:prstClr val="white"/>
                </a:solidFill>
                <a:effectLst/>
                <a:uLnTx/>
                <a:uFillTx/>
                <a:latin typeface="Calibri" panose="020F0502020204030204"/>
                <a:ea typeface="+mn-ea"/>
                <a:cs typeface="+mn-cs"/>
              </a:rPr>
              <a:t>Mainstreet</a:t>
            </a:r>
          </a:p>
          <a:p>
            <a:pPr marL="228600" marR="0" lvl="1" indent="-228600" algn="l" defTabSz="914400" rtl="0" eaLnBrk="1" fontAlgn="auto" latinLnBrk="0" hangingPunct="1">
              <a:lnSpc>
                <a:spcPct val="130000"/>
              </a:lnSpc>
              <a:spcBef>
                <a:spcPts val="500"/>
              </a:spcBef>
              <a:spcAft>
                <a:spcPts val="400"/>
              </a:spcAft>
              <a:buClr>
                <a:srgbClr val="FFC000"/>
              </a:buClr>
              <a:buSzTx/>
              <a:buFont typeface="Wingdings" panose="05000000000000000000" pitchFamily="2" charset="2"/>
              <a:buChar char="§"/>
              <a:tabLst/>
              <a:defRPr/>
            </a:pPr>
            <a:r>
              <a:rPr kumimoji="0" lang="en-US" sz="5100" b="0" i="0" u="none" strike="noStrike" kern="1200" cap="none" spc="0" normalizeH="0" baseline="0" noProof="0" dirty="0">
                <a:ln>
                  <a:noFill/>
                </a:ln>
                <a:solidFill>
                  <a:prstClr val="white"/>
                </a:solidFill>
                <a:effectLst/>
                <a:uLnTx/>
                <a:uFillTx/>
                <a:latin typeface="Calibri" panose="020F0502020204030204"/>
                <a:ea typeface="+mn-ea"/>
                <a:cs typeface="+mn-cs"/>
              </a:rPr>
              <a:t>Office of International Trade</a:t>
            </a:r>
          </a:p>
          <a:p>
            <a:pPr marL="228600" marR="0" lvl="1" indent="-228600" algn="l" defTabSz="914400" rtl="0" eaLnBrk="1" fontAlgn="auto" latinLnBrk="0" hangingPunct="1">
              <a:lnSpc>
                <a:spcPct val="130000"/>
              </a:lnSpc>
              <a:spcBef>
                <a:spcPts val="500"/>
              </a:spcBef>
              <a:spcAft>
                <a:spcPts val="400"/>
              </a:spcAft>
              <a:buClr>
                <a:srgbClr val="FFC000"/>
              </a:buClr>
              <a:buSzTx/>
              <a:buFont typeface="Wingdings" panose="05000000000000000000" pitchFamily="2" charset="2"/>
              <a:buChar char="§"/>
              <a:tabLst/>
              <a:defRPr/>
            </a:pPr>
            <a:r>
              <a:rPr kumimoji="0" lang="en-US" sz="5100" b="0" i="0" u="none" strike="noStrike" kern="1200" cap="none" spc="0" normalizeH="0" baseline="0" noProof="0" dirty="0">
                <a:ln>
                  <a:noFill/>
                </a:ln>
                <a:solidFill>
                  <a:prstClr val="white"/>
                </a:solidFill>
                <a:effectLst/>
                <a:uLnTx/>
                <a:uFillTx/>
                <a:latin typeface="Calibri" panose="020F0502020204030204"/>
                <a:ea typeface="+mn-ea"/>
                <a:cs typeface="+mn-cs"/>
              </a:rPr>
              <a:t>Office of Strategy, Science &amp; Technology</a:t>
            </a:r>
          </a:p>
          <a:p>
            <a:pPr marL="384048" marR="0" lvl="1" indent="-182880" algn="l" defTabSz="914400" rtl="0" eaLnBrk="1" fontAlgn="auto" latinLnBrk="0" hangingPunct="1">
              <a:lnSpc>
                <a:spcPct val="120000"/>
              </a:lnSpc>
              <a:spcBef>
                <a:spcPts val="200"/>
              </a:spcBef>
              <a:spcAft>
                <a:spcPts val="400"/>
              </a:spcAft>
              <a:buClrTx/>
              <a:buSzTx/>
              <a:buFont typeface="Calibri" pitchFamily="34" charset="0"/>
              <a:buChar char="◦"/>
              <a:tabLst/>
              <a:defRPr/>
            </a:pPr>
            <a:endParaRPr kumimoji="0" lang="en-US" sz="6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01168" marR="0" lvl="1" indent="0" algn="l" defTabSz="914400" rtl="0" eaLnBrk="1" fontAlgn="auto" latinLnBrk="0" hangingPunct="1">
              <a:lnSpc>
                <a:spcPct val="120000"/>
              </a:lnSpc>
              <a:spcBef>
                <a:spcPts val="200"/>
              </a:spcBef>
              <a:spcAft>
                <a:spcPts val="400"/>
              </a:spcAft>
              <a:buClrTx/>
              <a:buSzTx/>
              <a:buFont typeface="Calibri" pitchFamily="34" charset="0"/>
              <a:buNone/>
              <a:tabLst/>
              <a:defRPr/>
            </a:pPr>
            <a:endParaRPr kumimoji="0" lang="en-US" sz="6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566928" marR="0" lvl="2" indent="-182880" algn="l" defTabSz="914400" rtl="0" eaLnBrk="1" fontAlgn="auto" latinLnBrk="0" hangingPunct="1">
              <a:lnSpc>
                <a:spcPct val="100000"/>
              </a:lnSpc>
              <a:spcBef>
                <a:spcPts val="200"/>
              </a:spcBef>
              <a:spcAft>
                <a:spcPts val="400"/>
              </a:spcAft>
              <a:buClrTx/>
              <a:buSzTx/>
              <a:buFont typeface="Calibri" pitchFamily="34" charset="0"/>
              <a:buChar char="◦"/>
              <a:tabLst/>
              <a:defRPr/>
            </a:pPr>
            <a:endParaRPr kumimoji="0" lang="en-US" sz="6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9CD01E5C-A18B-F10C-CD77-59B127BAC84B}"/>
              </a:ext>
            </a:extLst>
          </p:cNvPr>
          <p:cNvSpPr>
            <a:spLocks noGrp="1"/>
          </p:cNvSpPr>
          <p:nvPr>
            <p:ph type="title"/>
          </p:nvPr>
        </p:nvSpPr>
        <p:spPr>
          <a:xfrm>
            <a:off x="240672" y="500927"/>
            <a:ext cx="10515600" cy="1325563"/>
          </a:xfrm>
        </p:spPr>
        <p:txBody>
          <a:bodyPr/>
          <a:lstStyle/>
          <a:p>
            <a:r>
              <a:rPr lang="en-US"/>
              <a:t>Division Programs</a:t>
            </a:r>
          </a:p>
        </p:txBody>
      </p:sp>
    </p:spTree>
    <p:extLst>
      <p:ext uri="{BB962C8B-B14F-4D97-AF65-F5344CB8AC3E}">
        <p14:creationId xmlns:p14="http://schemas.microsoft.com/office/powerpoint/2010/main" val="76485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530A9B5-7B50-4ED0-B647-81EA8BFA082B}"/>
              </a:ext>
            </a:extLst>
          </p:cNvPr>
          <p:cNvSpPr txBox="1">
            <a:spLocks/>
          </p:cNvSpPr>
          <p:nvPr/>
        </p:nvSpPr>
        <p:spPr>
          <a:xfrm>
            <a:off x="826726" y="2371166"/>
            <a:ext cx="5269274" cy="3040626"/>
          </a:xfrm>
          <a:prstGeom prst="rect">
            <a:avLst/>
          </a:prstGeom>
        </p:spPr>
        <p:txBody>
          <a:bodyPr lIns="91440" tIns="45720" rIns="91440" bIns="45720" anchor="t">
            <a:normAutofit fontScale="40000" lnSpcReduction="20000"/>
          </a:bodyPr>
          <a:lstStyle>
            <a:lvl1pPr marL="228600" indent="-228600" algn="l" defTabSz="914400" rtl="0" eaLnBrk="1" latinLnBrk="0" hangingPunct="1">
              <a:lnSpc>
                <a:spcPct val="90000"/>
              </a:lnSpc>
              <a:spcBef>
                <a:spcPts val="1000"/>
              </a:spcBef>
              <a:buClr>
                <a:srgbClr val="FFC000"/>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1" indent="-228600" algn="l" defTabSz="914400" rtl="0" eaLnBrk="1" fontAlgn="auto" latinLnBrk="0" hangingPunct="1">
              <a:lnSpc>
                <a:spcPct val="140000"/>
              </a:lnSpc>
              <a:spcBef>
                <a:spcPts val="500"/>
              </a:spcBef>
              <a:spcAft>
                <a:spcPts val="400"/>
              </a:spcAft>
              <a:buClr>
                <a:srgbClr val="FFC000"/>
              </a:buClr>
              <a:buSzTx/>
              <a:buFont typeface="Wingdings" panose="05000000000000000000" pitchFamily="2" charset="2"/>
              <a:buChar char="§"/>
              <a:tabLst/>
              <a:defRPr/>
            </a:pPr>
            <a:r>
              <a:rPr kumimoji="0" lang="en-US" sz="9000" b="0" i="0" u="none" strike="noStrike" kern="1200" cap="none" spc="0" normalizeH="0" baseline="0" noProof="0" dirty="0">
                <a:ln>
                  <a:noFill/>
                </a:ln>
                <a:solidFill>
                  <a:prstClr val="white"/>
                </a:solidFill>
                <a:effectLst/>
                <a:uLnTx/>
                <a:uFillTx/>
                <a:latin typeface="Calibri" panose="020F0502020204030204"/>
                <a:ea typeface="+mn-ea"/>
                <a:cs typeface="+mn-cs"/>
              </a:rPr>
              <a:t>Film</a:t>
            </a:r>
            <a:endParaRPr kumimoji="0" lang="en-US" sz="9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28600" marR="0" lvl="1" indent="-228600" algn="l" defTabSz="914400" rtl="0" eaLnBrk="1" fontAlgn="auto" latinLnBrk="0" hangingPunct="1">
              <a:lnSpc>
                <a:spcPct val="140000"/>
              </a:lnSpc>
              <a:spcBef>
                <a:spcPts val="500"/>
              </a:spcBef>
              <a:spcAft>
                <a:spcPts val="400"/>
              </a:spcAft>
              <a:buClr>
                <a:srgbClr val="FFC000"/>
              </a:buClr>
              <a:buSzTx/>
              <a:buFont typeface="Wingdings" panose="05000000000000000000" pitchFamily="2" charset="2"/>
              <a:buChar char="§"/>
              <a:tabLst/>
              <a:defRPr/>
            </a:pPr>
            <a:r>
              <a:rPr kumimoji="0" lang="en-US" sz="9000" b="0" i="0" u="none" strike="noStrike" kern="1200" cap="none" spc="0" normalizeH="0" baseline="0" noProof="0" dirty="0">
                <a:ln>
                  <a:noFill/>
                </a:ln>
                <a:solidFill>
                  <a:prstClr val="white"/>
                </a:solidFill>
                <a:effectLst/>
                <a:uLnTx/>
                <a:uFillTx/>
                <a:latin typeface="Calibri" panose="020F0502020204030204"/>
                <a:ea typeface="+mn-ea"/>
                <a:cs typeface="+mn-cs"/>
              </a:rPr>
              <a:t>Outdoor Recreation</a:t>
            </a:r>
            <a:endParaRPr kumimoji="0" lang="en-US" sz="9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28600" marR="0" lvl="1" indent="-228600" algn="l" defTabSz="914400" rtl="0" eaLnBrk="1" fontAlgn="auto" latinLnBrk="0" hangingPunct="1">
              <a:lnSpc>
                <a:spcPct val="140000"/>
              </a:lnSpc>
              <a:spcBef>
                <a:spcPts val="500"/>
              </a:spcBef>
              <a:spcAft>
                <a:spcPts val="400"/>
              </a:spcAft>
              <a:buClr>
                <a:srgbClr val="FFC000"/>
              </a:buClr>
              <a:buSzTx/>
              <a:buFont typeface="Wingdings" panose="05000000000000000000" pitchFamily="2" charset="2"/>
              <a:buChar char="§"/>
              <a:tabLst/>
              <a:defRPr/>
            </a:pPr>
            <a:r>
              <a:rPr kumimoji="0" lang="en-US" sz="9000" b="0" i="0" u="none" strike="noStrike" kern="1200" cap="none" spc="0" normalizeH="0" baseline="0" noProof="0" dirty="0">
                <a:ln>
                  <a:noFill/>
                </a:ln>
                <a:solidFill>
                  <a:prstClr val="white"/>
                </a:solidFill>
                <a:effectLst/>
                <a:uLnTx/>
                <a:uFillTx/>
                <a:latin typeface="Calibri" panose="020F0502020204030204"/>
                <a:ea typeface="+mn-ea"/>
                <a:cs typeface="+mn-cs"/>
              </a:rPr>
              <a:t>Office of Military Base Planning</a:t>
            </a:r>
            <a:endParaRPr kumimoji="0" lang="en-US" sz="9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3A24FB6A-FE24-4E5D-99E7-E86F2ECF0EC9}"/>
              </a:ext>
            </a:extLst>
          </p:cNvPr>
          <p:cNvSpPr txBox="1">
            <a:spLocks/>
          </p:cNvSpPr>
          <p:nvPr/>
        </p:nvSpPr>
        <p:spPr>
          <a:xfrm>
            <a:off x="6098834" y="2308412"/>
            <a:ext cx="5338846" cy="2862470"/>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marR="0" lvl="1" indent="-228600" algn="l" defTabSz="914400" rtl="0" eaLnBrk="1" fontAlgn="auto" latinLnBrk="0" hangingPunct="1">
              <a:lnSpc>
                <a:spcPct val="120000"/>
              </a:lnSpc>
              <a:spcBef>
                <a:spcPts val="500"/>
              </a:spcBef>
              <a:spcAft>
                <a:spcPts val="400"/>
              </a:spcAft>
              <a:buClr>
                <a:srgbClr val="FFC000"/>
              </a:buClr>
              <a:buSzTx/>
              <a:buFont typeface="Wingdings" panose="05000000000000000000" pitchFamily="2" charset="2"/>
              <a:buChar char="§"/>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New Mexico Border Authority</a:t>
            </a: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Calibri"/>
            </a:endParaRPr>
          </a:p>
          <a:p>
            <a:pPr marL="228600" marR="0" lvl="1" indent="-228600" algn="l" defTabSz="914400" rtl="0" eaLnBrk="1" fontAlgn="auto" latinLnBrk="0" hangingPunct="1">
              <a:lnSpc>
                <a:spcPct val="120000"/>
              </a:lnSpc>
              <a:spcBef>
                <a:spcPts val="500"/>
              </a:spcBef>
              <a:spcAft>
                <a:spcPts val="400"/>
              </a:spcAft>
              <a:buClr>
                <a:srgbClr val="FFC000"/>
              </a:buClr>
              <a:buSzTx/>
              <a:buFont typeface="Wingdings" panose="05000000000000000000" pitchFamily="2" charset="2"/>
              <a:buChar char="§"/>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Spaceport Authority</a:t>
            </a: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Calibri"/>
            </a:endParaRPr>
          </a:p>
          <a:p>
            <a:pPr marL="384048" marR="0" lvl="1" indent="-182880" algn="l" defTabSz="914400" rtl="0" eaLnBrk="1" fontAlgn="auto" latinLnBrk="0" hangingPunct="1">
              <a:lnSpc>
                <a:spcPct val="120000"/>
              </a:lnSpc>
              <a:spcBef>
                <a:spcPts val="200"/>
              </a:spcBef>
              <a:spcAft>
                <a:spcPts val="400"/>
              </a:spcAft>
              <a:buClrTx/>
              <a:buSzTx/>
              <a:buFont typeface="Calibri" pitchFamily="34" charset="0"/>
              <a:buChar char="◦"/>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a:p>
            <a:pPr marL="201168" marR="0" lvl="1" indent="0" algn="l" defTabSz="914400" rtl="0" eaLnBrk="1" fontAlgn="auto" latinLnBrk="0" hangingPunct="1">
              <a:lnSpc>
                <a:spcPct val="120000"/>
              </a:lnSpc>
              <a:spcBef>
                <a:spcPts val="200"/>
              </a:spcBef>
              <a:spcAft>
                <a:spcPts val="400"/>
              </a:spcAft>
              <a:buClrTx/>
              <a:buSzTx/>
              <a:buFont typeface="Calibri" pitchFamily="34" charset="0"/>
              <a:buNone/>
              <a:tabLst/>
              <a:defRPr/>
            </a:pPr>
            <a:endParaRPr kumimoji="0" lang="en-US" sz="6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566928" marR="0" lvl="2" indent="-182880" algn="l" defTabSz="914400" rtl="0" eaLnBrk="1" fontAlgn="auto" latinLnBrk="0" hangingPunct="1">
              <a:lnSpc>
                <a:spcPct val="100000"/>
              </a:lnSpc>
              <a:spcBef>
                <a:spcPts val="200"/>
              </a:spcBef>
              <a:spcAft>
                <a:spcPts val="400"/>
              </a:spcAft>
              <a:buClrTx/>
              <a:buSzTx/>
              <a:buFont typeface="Calibri" pitchFamily="34" charset="0"/>
              <a:buChar char="◦"/>
              <a:tabLst/>
              <a:defRPr/>
            </a:pPr>
            <a:endParaRPr kumimoji="0" lang="en-US" sz="6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39236B26-F960-8EA6-47BB-0F2AB1BF2DE4}"/>
              </a:ext>
            </a:extLst>
          </p:cNvPr>
          <p:cNvSpPr>
            <a:spLocks noGrp="1"/>
          </p:cNvSpPr>
          <p:nvPr>
            <p:ph type="title"/>
          </p:nvPr>
        </p:nvSpPr>
        <p:spPr>
          <a:xfrm>
            <a:off x="470647" y="508916"/>
            <a:ext cx="10515600" cy="1325563"/>
          </a:xfrm>
        </p:spPr>
        <p:txBody>
          <a:bodyPr/>
          <a:lstStyle/>
          <a:p>
            <a:r>
              <a:rPr lang="en-US">
                <a:cs typeface="Calibri Light"/>
              </a:rPr>
              <a:t>Other Divisions</a:t>
            </a:r>
            <a:endParaRPr lang="en-US"/>
          </a:p>
        </p:txBody>
      </p:sp>
    </p:spTree>
    <p:extLst>
      <p:ext uri="{BB962C8B-B14F-4D97-AF65-F5344CB8AC3E}">
        <p14:creationId xmlns:p14="http://schemas.microsoft.com/office/powerpoint/2010/main" val="18516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919D-BC03-4BAD-8C75-A5F3F1625D0A}"/>
              </a:ext>
            </a:extLst>
          </p:cNvPr>
          <p:cNvSpPr>
            <a:spLocks noGrp="1"/>
          </p:cNvSpPr>
          <p:nvPr>
            <p:ph type="title"/>
          </p:nvPr>
        </p:nvSpPr>
        <p:spPr>
          <a:xfrm>
            <a:off x="384214" y="236939"/>
            <a:ext cx="10515600" cy="1325563"/>
          </a:xfrm>
        </p:spPr>
        <p:txBody>
          <a:bodyPr/>
          <a:lstStyle/>
          <a:p>
            <a:endParaRPr lang="en-US" dirty="0"/>
          </a:p>
        </p:txBody>
      </p:sp>
      <p:pic>
        <p:nvPicPr>
          <p:cNvPr id="4" name="Picture 3">
            <a:extLst>
              <a:ext uri="{FF2B5EF4-FFF2-40B4-BE49-F238E27FC236}">
                <a16:creationId xmlns:a16="http://schemas.microsoft.com/office/drawing/2014/main" id="{DD0ECE1E-A681-EB50-DEAE-FD609B89E896}"/>
              </a:ext>
            </a:extLst>
          </p:cNvPr>
          <p:cNvPicPr>
            <a:picLocks noChangeAspect="1"/>
          </p:cNvPicPr>
          <p:nvPr/>
        </p:nvPicPr>
        <p:blipFill>
          <a:blip r:embed="rId3"/>
          <a:stretch>
            <a:fillRect/>
          </a:stretch>
        </p:blipFill>
        <p:spPr>
          <a:xfrm>
            <a:off x="179990" y="236939"/>
            <a:ext cx="9242489" cy="6458607"/>
          </a:xfrm>
          <a:prstGeom prst="rect">
            <a:avLst/>
          </a:prstGeom>
        </p:spPr>
      </p:pic>
    </p:spTree>
    <p:extLst>
      <p:ext uri="{BB962C8B-B14F-4D97-AF65-F5344CB8AC3E}">
        <p14:creationId xmlns:p14="http://schemas.microsoft.com/office/powerpoint/2010/main" val="64256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EE6B-C93B-41E0-86C8-6A5167E64EC8}"/>
              </a:ext>
            </a:extLst>
          </p:cNvPr>
          <p:cNvSpPr>
            <a:spLocks noGrp="1"/>
          </p:cNvSpPr>
          <p:nvPr>
            <p:ph type="title"/>
          </p:nvPr>
        </p:nvSpPr>
        <p:spPr>
          <a:xfrm>
            <a:off x="677334" y="609600"/>
            <a:ext cx="8596668" cy="1131277"/>
          </a:xfrm>
        </p:spPr>
        <p:txBody>
          <a:bodyPr>
            <a:normAutofit fontScale="90000"/>
          </a:bodyPr>
          <a:lstStyle/>
          <a:p>
            <a:r>
              <a:rPr lang="en-US" sz="3100" dirty="0"/>
              <a:t>Local Economic Assistance &amp; Development Support</a:t>
            </a:r>
            <a:br>
              <a:rPr lang="en-US" dirty="0"/>
            </a:br>
            <a:r>
              <a:rPr lang="en-US" dirty="0"/>
              <a:t>LEADS</a:t>
            </a:r>
            <a:br>
              <a:rPr lang="en-US" dirty="0"/>
            </a:br>
            <a:endParaRPr lang="en-US" dirty="0"/>
          </a:p>
        </p:txBody>
      </p:sp>
      <p:sp>
        <p:nvSpPr>
          <p:cNvPr id="3" name="Content Placeholder 2">
            <a:extLst>
              <a:ext uri="{FF2B5EF4-FFF2-40B4-BE49-F238E27FC236}">
                <a16:creationId xmlns:a16="http://schemas.microsoft.com/office/drawing/2014/main" id="{758DEEEE-F4DC-41B0-962D-0CA2483B4ED0}"/>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t>The grants provided through LEADS are intended to create wealth in New Mexico</a:t>
            </a:r>
          </a:p>
          <a:p>
            <a:pPr marL="0" indent="0">
              <a:buNone/>
            </a:pPr>
            <a:endParaRPr lang="en-US" dirty="0"/>
          </a:p>
          <a:p>
            <a:r>
              <a:rPr lang="en-US" dirty="0"/>
              <a:t>Grants range from $5,000 to $25,000.</a:t>
            </a:r>
            <a:endParaRPr lang="en-US" dirty="0">
              <a:cs typeface="Calibri" panose="020F0502020204030204"/>
            </a:endParaRPr>
          </a:p>
          <a:p>
            <a:pPr marL="0" indent="0">
              <a:buNone/>
            </a:pPr>
            <a:endParaRPr lang="en-US" dirty="0"/>
          </a:p>
          <a:p>
            <a:pPr marL="0" indent="0">
              <a:buNone/>
            </a:pPr>
            <a:r>
              <a:rPr lang="en-US" dirty="0"/>
              <a:t>Program  Objectives:</a:t>
            </a:r>
          </a:p>
          <a:p>
            <a:r>
              <a:rPr lang="en-US" dirty="0"/>
              <a:t>Recruitment, retention and expansion, or creation of jobs</a:t>
            </a:r>
          </a:p>
          <a:p>
            <a:r>
              <a:rPr lang="en-US" dirty="0"/>
              <a:t>Development of tax base</a:t>
            </a:r>
          </a:p>
          <a:p>
            <a:r>
              <a:rPr lang="en-US" dirty="0"/>
              <a:t>Business Development</a:t>
            </a:r>
          </a:p>
          <a:p>
            <a:endParaRPr lang="en-US" dirty="0"/>
          </a:p>
          <a:p>
            <a:endParaRPr lang="en-US" dirty="0"/>
          </a:p>
        </p:txBody>
      </p:sp>
    </p:spTree>
    <p:extLst>
      <p:ext uri="{BB962C8B-B14F-4D97-AF65-F5344CB8AC3E}">
        <p14:creationId xmlns:p14="http://schemas.microsoft.com/office/powerpoint/2010/main" val="119162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CACB-7F00-4752-A55C-86EC9D69CB6A}"/>
              </a:ext>
            </a:extLst>
          </p:cNvPr>
          <p:cNvSpPr>
            <a:spLocks noGrp="1"/>
          </p:cNvSpPr>
          <p:nvPr>
            <p:ph type="title"/>
          </p:nvPr>
        </p:nvSpPr>
        <p:spPr/>
        <p:txBody>
          <a:bodyPr>
            <a:normAutofit/>
          </a:bodyPr>
          <a:lstStyle/>
          <a:p>
            <a:r>
              <a:rPr lang="en-US" dirty="0"/>
              <a:t>LEADS Eligibility Requirements</a:t>
            </a:r>
          </a:p>
        </p:txBody>
      </p:sp>
      <p:sp>
        <p:nvSpPr>
          <p:cNvPr id="3" name="Content Placeholder 2">
            <a:extLst>
              <a:ext uri="{FF2B5EF4-FFF2-40B4-BE49-F238E27FC236}">
                <a16:creationId xmlns:a16="http://schemas.microsoft.com/office/drawing/2014/main" id="{9C9FFD1D-A5B8-4647-AF63-A1DF4C9D2667}"/>
              </a:ext>
            </a:extLst>
          </p:cNvPr>
          <p:cNvSpPr>
            <a:spLocks noGrp="1"/>
          </p:cNvSpPr>
          <p:nvPr>
            <p:ph idx="1"/>
          </p:nvPr>
        </p:nvSpPr>
        <p:spPr>
          <a:xfrm>
            <a:off x="838200" y="1890940"/>
            <a:ext cx="10515600" cy="4351338"/>
          </a:xfrm>
        </p:spPr>
        <p:txBody>
          <a:bodyPr vert="horz" lIns="91440" tIns="45720" rIns="91440" bIns="45720" rtlCol="0" anchor="t">
            <a:normAutofit fontScale="92500" lnSpcReduction="20000"/>
          </a:bodyPr>
          <a:lstStyle/>
          <a:p>
            <a:pPr marL="0" indent="0" fontAlgn="base">
              <a:buNone/>
            </a:pPr>
            <a:r>
              <a:rPr lang="en-US" sz="3000" dirty="0"/>
              <a:t>Entities that may apply*: </a:t>
            </a:r>
            <a:endParaRPr lang="en-US" sz="3500" dirty="0"/>
          </a:p>
          <a:p>
            <a:pPr fontAlgn="base"/>
            <a:r>
              <a:rPr lang="en-US" sz="3000" dirty="0"/>
              <a:t>Economic development effort that includes both public and private participation</a:t>
            </a:r>
          </a:p>
          <a:p>
            <a:pPr fontAlgn="base"/>
            <a:r>
              <a:rPr lang="en-US" sz="3000" dirty="0"/>
              <a:t>Have an up-to-date community economic development plan and a marketing plan </a:t>
            </a:r>
          </a:p>
          <a:p>
            <a:pPr fontAlgn="base"/>
            <a:r>
              <a:rPr lang="en-US" sz="3000" dirty="0"/>
              <a:t>Located within Communities that adopted the Local Economic Development Act (LEDA), and, ideally, a Local Option Gross Receipts Tax (LOGRT)</a:t>
            </a:r>
          </a:p>
          <a:p>
            <a:pPr marL="0" indent="0" fontAlgn="base">
              <a:buNone/>
            </a:pPr>
            <a:endParaRPr lang="en-US" sz="2400" dirty="0"/>
          </a:p>
          <a:p>
            <a:pPr marL="0" indent="0" fontAlgn="base">
              <a:buNone/>
            </a:pPr>
            <a:endParaRPr lang="en-US" sz="2400" dirty="0"/>
          </a:p>
          <a:p>
            <a:pPr marL="0" indent="0" fontAlgn="base">
              <a:buNone/>
            </a:pPr>
            <a:endParaRPr lang="en-US" sz="2400" dirty="0"/>
          </a:p>
          <a:p>
            <a:pPr marL="0" indent="0" fontAlgn="base">
              <a:buNone/>
            </a:pPr>
            <a:r>
              <a:rPr lang="en-US" sz="1800" dirty="0"/>
              <a:t>*Must be determined eligible by leadership and local rep </a:t>
            </a:r>
          </a:p>
        </p:txBody>
      </p:sp>
    </p:spTree>
    <p:extLst>
      <p:ext uri="{BB962C8B-B14F-4D97-AF65-F5344CB8AC3E}">
        <p14:creationId xmlns:p14="http://schemas.microsoft.com/office/powerpoint/2010/main" val="246003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CACB-7F00-4752-A55C-86EC9D69CB6A}"/>
              </a:ext>
            </a:extLst>
          </p:cNvPr>
          <p:cNvSpPr>
            <a:spLocks noGrp="1"/>
          </p:cNvSpPr>
          <p:nvPr>
            <p:ph type="title"/>
          </p:nvPr>
        </p:nvSpPr>
        <p:spPr/>
        <p:txBody>
          <a:bodyPr>
            <a:normAutofit/>
          </a:bodyPr>
          <a:lstStyle/>
          <a:p>
            <a:r>
              <a:rPr lang="en-US" dirty="0"/>
              <a:t>LEADS Eligibility Requirements</a:t>
            </a:r>
          </a:p>
        </p:txBody>
      </p:sp>
      <p:sp>
        <p:nvSpPr>
          <p:cNvPr id="3" name="Content Placeholder 2">
            <a:extLst>
              <a:ext uri="{FF2B5EF4-FFF2-40B4-BE49-F238E27FC236}">
                <a16:creationId xmlns:a16="http://schemas.microsoft.com/office/drawing/2014/main" id="{9C9FFD1D-A5B8-4647-AF63-A1DF4C9D2667}"/>
              </a:ext>
            </a:extLst>
          </p:cNvPr>
          <p:cNvSpPr>
            <a:spLocks noGrp="1"/>
          </p:cNvSpPr>
          <p:nvPr>
            <p:ph idx="1"/>
          </p:nvPr>
        </p:nvSpPr>
        <p:spPr>
          <a:xfrm>
            <a:off x="838200" y="1890940"/>
            <a:ext cx="10515600" cy="4351338"/>
          </a:xfrm>
        </p:spPr>
        <p:txBody>
          <a:bodyPr vert="horz" lIns="91440" tIns="45720" rIns="91440" bIns="45720" rtlCol="0" anchor="t">
            <a:normAutofit/>
          </a:bodyPr>
          <a:lstStyle/>
          <a:p>
            <a:pPr marL="0" indent="0" fontAlgn="base">
              <a:buNone/>
            </a:pPr>
            <a:r>
              <a:rPr lang="en-US" dirty="0">
                <a:latin typeface="+mj-lt"/>
              </a:rPr>
              <a:t>Organizational Status of applicant: </a:t>
            </a:r>
            <a:endParaRPr lang="en-US" sz="3200" dirty="0">
              <a:latin typeface="+mj-lt"/>
            </a:endParaRPr>
          </a:p>
          <a:p>
            <a:pPr algn="l"/>
            <a:endParaRPr lang="en-US" sz="3200" b="0" i="0" u="none" strike="noStrike" baseline="0" dirty="0">
              <a:latin typeface="+mj-lt"/>
            </a:endParaRPr>
          </a:p>
          <a:p>
            <a:r>
              <a:rPr lang="en-US" b="0" i="0" u="none" strike="noStrike" baseline="0" dirty="0">
                <a:latin typeface="+mj-lt"/>
              </a:rPr>
              <a:t>Incorporated municipalities and counties, to include Native American tribal entities</a:t>
            </a:r>
          </a:p>
          <a:p>
            <a:r>
              <a:rPr lang="en-US" dirty="0">
                <a:latin typeface="+mj-lt"/>
              </a:rPr>
              <a:t>Must have </a:t>
            </a:r>
            <a:r>
              <a:rPr lang="en-US" b="0" i="0" u="none" strike="noStrike" baseline="0" dirty="0">
                <a:latin typeface="+mj-lt"/>
              </a:rPr>
              <a:t>physical presence, operates, and is incorporated under the New Mexico not-for-profit corporation law, </a:t>
            </a:r>
          </a:p>
          <a:p>
            <a:pPr lvl="1"/>
            <a:r>
              <a:rPr lang="en-US" b="0" i="0" u="none" strike="noStrike" baseline="0" dirty="0">
                <a:latin typeface="+mj-lt"/>
              </a:rPr>
              <a:t>(i.e., Economic Development Organization, Chamber of Commerce, workforce organization, or business association.)</a:t>
            </a:r>
          </a:p>
          <a:p>
            <a:r>
              <a:rPr lang="en-US" b="0" i="0" u="none" strike="noStrike" baseline="0" dirty="0">
                <a:latin typeface="+mj-lt"/>
              </a:rPr>
              <a:t>•All applicants must be auditable and eligible to receive state funding.</a:t>
            </a:r>
          </a:p>
        </p:txBody>
      </p:sp>
    </p:spTree>
    <p:extLst>
      <p:ext uri="{BB962C8B-B14F-4D97-AF65-F5344CB8AC3E}">
        <p14:creationId xmlns:p14="http://schemas.microsoft.com/office/powerpoint/2010/main" val="1076278448"/>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2380</Words>
  <Application>Microsoft Office PowerPoint</Application>
  <PresentationFormat>Widescreen</PresentationFormat>
  <Paragraphs>227</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Arial Narrow</vt:lpstr>
      <vt:lpstr>Bookman Old Style</vt:lpstr>
      <vt:lpstr>Calibri</vt:lpstr>
      <vt:lpstr>Calibri (Body)</vt:lpstr>
      <vt:lpstr>Calibri Light</vt:lpstr>
      <vt:lpstr>Georgia</vt:lpstr>
      <vt:lpstr>Roboto</vt:lpstr>
      <vt:lpstr>Wingdings</vt:lpstr>
      <vt:lpstr>Office Theme</vt:lpstr>
      <vt:lpstr>Custom Design</vt:lpstr>
      <vt:lpstr>PowerPoint Presentation</vt:lpstr>
      <vt:lpstr>LEADERSHIP</vt:lpstr>
      <vt:lpstr>PowerPoint Presentation</vt:lpstr>
      <vt:lpstr>Division Programs</vt:lpstr>
      <vt:lpstr>Other Divisions</vt:lpstr>
      <vt:lpstr>PowerPoint Presentation</vt:lpstr>
      <vt:lpstr>Local Economic Assistance &amp; Development Support LEADS </vt:lpstr>
      <vt:lpstr>LEADS Eligibility Requirements</vt:lpstr>
      <vt:lpstr>LEADS Eligibility Requirements</vt:lpstr>
      <vt:lpstr>LEADS Eligibility Requirements </vt:lpstr>
      <vt:lpstr>Ineligible Costs </vt:lpstr>
      <vt:lpstr>LEADS Application Process</vt:lpstr>
      <vt:lpstr>LEADS Application Process cont.</vt:lpstr>
      <vt:lpstr>LEADS Application and Awards</vt:lpstr>
      <vt:lpstr>LEADS Awards</vt:lpstr>
      <vt:lpstr>LEADS FY24 Awardees</vt:lpstr>
      <vt:lpstr>FY25 Certified EDO  </vt:lpstr>
      <vt:lpstr>EDO Recertification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Longworth, Lauren, EDD</dc:creator>
  <cp:lastModifiedBy>Myers, Jennifer, EDD</cp:lastModifiedBy>
  <cp:revision>71</cp:revision>
  <dcterms:created xsi:type="dcterms:W3CDTF">2022-01-12T22:09:27Z</dcterms:created>
  <dcterms:modified xsi:type="dcterms:W3CDTF">2024-04-26T16:05:29Z</dcterms:modified>
</cp:coreProperties>
</file>